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8" r:id="rId1"/>
  </p:sldMasterIdLst>
  <p:sldIdLst>
    <p:sldId id="256" r:id="rId2"/>
    <p:sldId id="262" r:id="rId3"/>
    <p:sldId id="257" r:id="rId4"/>
    <p:sldId id="261" r:id="rId5"/>
    <p:sldId id="258" r:id="rId6"/>
    <p:sldId id="259" r:id="rId7"/>
    <p:sldId id="260"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45" autoAdjust="0"/>
    <p:restoredTop sz="94660"/>
  </p:normalViewPr>
  <p:slideViewPr>
    <p:cSldViewPr>
      <p:cViewPr varScale="1">
        <p:scale>
          <a:sx n="47" d="100"/>
          <a:sy n="47" d="100"/>
        </p:scale>
        <p:origin x="588"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audio1.wav>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audio" Target="../media/audio1.wav"/><Relationship Id="rId4" Type="http://schemas.openxmlformats.org/officeDocument/2006/relationships/audio" Target="../media/audio1.wav"/></Relationships>
</file>

<file path=ppt/slideLayouts/_rels/slideLayout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B61BEF0D-F0BB-DE4B-95CE-6DB70DBA9567}" type="datetimeFigureOut">
              <a:rPr lang="en-US" smtClean="0"/>
              <a:pPr/>
              <a:t>4/19/2017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208638815"/>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4" name="wind.wav"/>
          </p:stSnd>
        </p:sndAc>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smtClean="0"/>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02121968"/>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538512714"/>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smtClean="0"/>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‹Nº›</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88520279"/>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487854568"/>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smtClean="0"/>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3" name="Date Placeholder 2"/>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563019699"/>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smtClean="0"/>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smtClean="0"/>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smtClean="0"/>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smtClean="0"/>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Editar el estilo de texto del patrón</a:t>
            </a:r>
          </a:p>
        </p:txBody>
      </p:sp>
      <p:sp>
        <p:nvSpPr>
          <p:cNvPr id="3" name="Date Placeholder 2"/>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010402034"/>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‹Nº›</a:t>
            </a:fld>
            <a:endParaRPr lang="en-US" dirty="0"/>
          </a:p>
        </p:txBody>
      </p:sp>
    </p:spTree>
    <p:extLst>
      <p:ext uri="{BB962C8B-B14F-4D97-AF65-F5344CB8AC3E}">
        <p14:creationId xmlns:p14="http://schemas.microsoft.com/office/powerpoint/2010/main" val="1779235156"/>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257834443"/>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smtClean="0"/>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smtClean="0"/>
              <a:t>‹Nº›</a:t>
            </a:fld>
            <a:endParaRPr lang="en-US" dirty="0"/>
          </a:p>
        </p:txBody>
      </p:sp>
    </p:spTree>
    <p:extLst>
      <p:ext uri="{BB962C8B-B14F-4D97-AF65-F5344CB8AC3E}">
        <p14:creationId xmlns:p14="http://schemas.microsoft.com/office/powerpoint/2010/main" val="3724658107"/>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443609860"/>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smtClean="0"/>
              <a:t>4/19/2017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‹Nº›</a:t>
            </a:fld>
            <a:endParaRPr lang="en-US" dirty="0"/>
          </a:p>
        </p:txBody>
      </p:sp>
    </p:spTree>
    <p:extLst>
      <p:ext uri="{BB962C8B-B14F-4D97-AF65-F5344CB8AC3E}">
        <p14:creationId xmlns:p14="http://schemas.microsoft.com/office/powerpoint/2010/main" val="2247578353"/>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4203886125"/>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3463772598"/>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674097113"/>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42A54C80-263E-416B-A8E0-580EDEADCBDC}" type="datetimeFigureOut">
              <a:rPr lang="en-US" smtClean="0"/>
              <a:t>4/19/2017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‹Nº›</a:t>
            </a:fld>
            <a:endParaRPr lang="en-US" dirty="0"/>
          </a:p>
        </p:txBody>
      </p:sp>
    </p:spTree>
    <p:extLst>
      <p:ext uri="{BB962C8B-B14F-4D97-AF65-F5344CB8AC3E}">
        <p14:creationId xmlns:p14="http://schemas.microsoft.com/office/powerpoint/2010/main" val="3838898432"/>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smtClean="0"/>
              <a:pPr/>
              <a:t>4/19/2017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1328053302"/>
      </p:ext>
    </p:extLst>
  </p:cSld>
  <p:clrMapOvr>
    <a:masterClrMapping/>
  </p:clrMapOvr>
  <mc:AlternateContent xmlns:mc="http://schemas.openxmlformats.org/markup-compatibility/2006" xmlns:p14="http://schemas.microsoft.com/office/powerpoint/2010/main">
    <mc:Choice Requires="p14">
      <p:transition>
        <p14:flash/>
        <p:sndAc>
          <p:stSnd>
            <p:snd r:embed="rId1" name="wind.wav"/>
          </p:stSnd>
        </p:sndAc>
      </p:transition>
    </mc:Choice>
    <mc:Fallback xmlns="">
      <p:transition>
        <p:fade/>
        <p:sndAc>
          <p:stSnd>
            <p:snd r:embed="rId3" name="wind.wav"/>
          </p:stSnd>
        </p:sndAc>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audio" Target="../media/audio1.wav"/><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audio" Target="../media/audio1.wav"/><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61BEF0D-F0BB-DE4B-95CE-6DB70DBA9567}" type="datetimeFigureOut">
              <a:rPr lang="en-US" smtClean="0"/>
              <a:pPr/>
              <a:t>4/19/2017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041313370"/>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Lst>
  <mc:AlternateContent xmlns:mc="http://schemas.openxmlformats.org/markup-compatibility/2006" xmlns:p14="http://schemas.microsoft.com/office/powerpoint/2010/main">
    <mc:Choice Requires="p14">
      <p:transition>
        <p14:flash/>
        <p:sndAc>
          <p:stSnd>
            <p:snd r:embed="rId19" name="wind.wav"/>
          </p:stSnd>
        </p:sndAc>
      </p:transition>
    </mc:Choice>
    <mc:Fallback xmlns="">
      <p:transition>
        <p:fade/>
        <p:sndAc>
          <p:stSnd>
            <p:snd r:embed="rId21" name="wind.wav"/>
          </p:stSnd>
        </p:sndAc>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audio" Target="../media/audio1.wav"/><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audio" Target="../media/audio1.wav"/></Relationships>
</file>

<file path=ppt/slides/_rels/slide10.xml.rels><?xml version="1.0" encoding="UTF-8" standalone="yes"?>
<Relationships xmlns="http://schemas.openxmlformats.org/package/2006/relationships"><Relationship Id="rId3" Type="http://schemas.openxmlformats.org/officeDocument/2006/relationships/hyperlink" Target="https://es.wikipedia.org/wiki/Ingenier%C3%ADa" TargetMode="External"/><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11.xml.rels><?xml version="1.0" encoding="UTF-8" standalone="yes"?>
<Relationships xmlns="http://schemas.openxmlformats.org/package/2006/relationships"><Relationship Id="rId3" Type="http://schemas.openxmlformats.org/officeDocument/2006/relationships/hyperlink" Target="https://es.wikipedia.org/wiki/Correctitud" TargetMode="External"/><Relationship Id="rId7"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hyperlink" Target="https://es.wikipedia.org/wiki/C%C3%B3digo_ofuscado" TargetMode="External"/><Relationship Id="rId5" Type="http://schemas.openxmlformats.org/officeDocument/2006/relationships/hyperlink" Target="https://es.wikipedia.org/wiki/Arte_ASCII" TargetMode="External"/><Relationship Id="rId4" Type="http://schemas.openxmlformats.org/officeDocument/2006/relationships/hyperlink" Target="https://es.wikipedia.org/wiki/Programador" TargetMode="External"/></Relationships>
</file>

<file path=ppt/slides/_rels/slide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2.xml.rels><?xml version="1.0" encoding="UTF-8" standalone="yes"?>
<Relationships xmlns="http://schemas.openxmlformats.org/package/2006/relationships"><Relationship Id="rId8" Type="http://schemas.openxmlformats.org/officeDocument/2006/relationships/hyperlink" Target="https://es.wikipedia.org/wiki/Lenguaje_ensamblador" TargetMode="External"/><Relationship Id="rId3" Type="http://schemas.openxmlformats.org/officeDocument/2006/relationships/hyperlink" Target="https://es.wikipedia.org/wiki/Programa_inform%C3%A1tico" TargetMode="External"/><Relationship Id="rId7" Type="http://schemas.openxmlformats.org/officeDocument/2006/relationships/hyperlink" Target="https://es.wikipedia.org/wiki/Idioma_ingl%C3%A9s" TargetMode="Externa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hyperlink" Target="https://es.wikipedia.org/wiki/Sistema_binario" TargetMode="External"/><Relationship Id="rId5" Type="http://schemas.openxmlformats.org/officeDocument/2006/relationships/hyperlink" Target="https://es.wikipedia.org/wiki/C%C3%B3digo_m%C3%A1quina" TargetMode="External"/><Relationship Id="rId4" Type="http://schemas.openxmlformats.org/officeDocument/2006/relationships/hyperlink" Target="https://es.wikipedia.org/wiki/Lenguaje_de_programaci%C3%B3n" TargetMode="External"/><Relationship Id="rId9" Type="http://schemas.openxmlformats.org/officeDocument/2006/relationships/audio" Target="../media/audio1.wav"/></Relationships>
</file>

<file path=ppt/slides/_rels/slide3.xml.rels><?xml version="1.0" encoding="UTF-8" standalone="yes"?>
<Relationships xmlns="http://schemas.openxmlformats.org/package/2006/relationships"><Relationship Id="rId8" Type="http://schemas.openxmlformats.org/officeDocument/2006/relationships/hyperlink" Target="https://es.wikipedia.org/wiki/Int%C3%A9rprete_(inform%C3%A1tica)" TargetMode="External"/><Relationship Id="rId3" Type="http://schemas.openxmlformats.org/officeDocument/2006/relationships/hyperlink" Target="https://es.wikipedia.org/wiki/Lenguaje_de_alto_nivel" TargetMode="External"/><Relationship Id="rId7" Type="http://schemas.openxmlformats.org/officeDocument/2006/relationships/hyperlink" Target="https://es.wikipedia.org/wiki/Biblioteca_(inform%C3%A1tica)" TargetMode="Externa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hyperlink" Target="https://es.wikipedia.org/wiki/Enlazador" TargetMode="External"/><Relationship Id="rId5" Type="http://schemas.openxmlformats.org/officeDocument/2006/relationships/hyperlink" Target="https://es.wikipedia.org/wiki/Programaci%C3%B3n#cite_note-1" TargetMode="External"/><Relationship Id="rId10" Type="http://schemas.openxmlformats.org/officeDocument/2006/relationships/audio" Target="../media/audio1.wav"/><Relationship Id="rId4" Type="http://schemas.openxmlformats.org/officeDocument/2006/relationships/hyperlink" Target="https://es.wikipedia.org/wiki/Compilador" TargetMode="External"/><Relationship Id="rId9" Type="http://schemas.openxmlformats.org/officeDocument/2006/relationships/hyperlink" Target="https://es.wikipedia.org/wiki/Instrucci%C3%B3n_inform%C3%A1tica" TargetMode="External"/></Relationships>
</file>

<file path=ppt/slides/_rels/slide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es.wikipedia.org/wiki/Lengua_natural" TargetMode="Externa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audio" Target="../media/audio1.wav"/><Relationship Id="rId5" Type="http://schemas.openxmlformats.org/officeDocument/2006/relationships/hyperlink" Target="https://es.wikipedia.org/wiki/Lenguajes_de_programaci%C3%B3n" TargetMode="External"/><Relationship Id="rId4" Type="http://schemas.openxmlformats.org/officeDocument/2006/relationships/hyperlink" Target="https://es.wikipedia.org/wiki/Wikipedia:Verificabilidad"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es.wikipedia.org/wiki/Paradigma_de_programaci%C3%B3n" TargetMode="External"/><Relationship Id="rId13" Type="http://schemas.openxmlformats.org/officeDocument/2006/relationships/audio" Target="../media/audio1.wav"/><Relationship Id="rId3" Type="http://schemas.openxmlformats.org/officeDocument/2006/relationships/hyperlink" Target="https://es.wikipedia.org/wiki/Algoritmo" TargetMode="External"/><Relationship Id="rId7" Type="http://schemas.openxmlformats.org/officeDocument/2006/relationships/hyperlink" Target="https://es.wikipedia.org/wiki/Estructura_de_datos" TargetMode="External"/><Relationship Id="rId12" Type="http://schemas.openxmlformats.org/officeDocument/2006/relationships/hyperlink" Target="https://es.wikipedia.org/wiki/Programaci%C3%B3n_orientada_a_objetos" TargetMode="External"/><Relationship Id="rId2"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hyperlink" Target="https://es.wikipedia.org/wiki/Niklaus_Wirth" TargetMode="External"/><Relationship Id="rId11" Type="http://schemas.openxmlformats.org/officeDocument/2006/relationships/hyperlink" Target="https://es.wikipedia.org/wiki/Programaci%C3%B3n_modular" TargetMode="External"/><Relationship Id="rId5" Type="http://schemas.openxmlformats.org/officeDocument/2006/relationships/hyperlink" Target="https://es.wikipedia.org/wiki/Pseudoc%C3%B3digo" TargetMode="External"/><Relationship Id="rId10" Type="http://schemas.openxmlformats.org/officeDocument/2006/relationships/hyperlink" Target="https://es.wikipedia.org/wiki/Programaci%C3%B3n_estructurada" TargetMode="External"/><Relationship Id="rId4" Type="http://schemas.openxmlformats.org/officeDocument/2006/relationships/hyperlink" Target="https://es.wikipedia.org/wiki/Diagrama_de_flujo" TargetMode="External"/><Relationship Id="rId9" Type="http://schemas.openxmlformats.org/officeDocument/2006/relationships/hyperlink" Target="https://es.wikipedia.org/wiki/Programaci%C3%B3n_declarativa"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es.wikipedia.org/wiki/Compilaci%C3%B3n" TargetMode="External"/><Relationship Id="rId13" Type="http://schemas.openxmlformats.org/officeDocument/2006/relationships/hyperlink" Target="https://es.wikipedia.org/wiki/C%C3%B3digo_objeto" TargetMode="External"/><Relationship Id="rId18" Type="http://schemas.openxmlformats.org/officeDocument/2006/relationships/hyperlink" Target="https://es.wikipedia.org/wiki/C++" TargetMode="External"/><Relationship Id="rId3" Type="http://schemas.openxmlformats.org/officeDocument/2006/relationships/hyperlink" Target="https://es.wikipedia.org/wiki/Lenguaje_de_programaci%C3%B3n" TargetMode="External"/><Relationship Id="rId7" Type="http://schemas.openxmlformats.org/officeDocument/2006/relationships/hyperlink" Target="https://es.wikipedia.org/wiki/Proceso_de_traducci%C3%B3n_de_programas" TargetMode="External"/><Relationship Id="rId12" Type="http://schemas.openxmlformats.org/officeDocument/2006/relationships/hyperlink" Target="https://es.wikipedia.org/wiki/Enlazador" TargetMode="External"/><Relationship Id="rId17" Type="http://schemas.openxmlformats.org/officeDocument/2006/relationships/hyperlink" Target="https://es.wikipedia.org/wiki/C_(lenguaje_de_programaci%C3%B3n)" TargetMode="External"/><Relationship Id="rId2" Type="http://schemas.openxmlformats.org/officeDocument/2006/relationships/audio" Target="../media/audio1.wav"/><Relationship Id="rId16" Type="http://schemas.openxmlformats.org/officeDocument/2006/relationships/hyperlink" Target="https://es.wikipedia.org/wiki/Java_(lenguaje_de_programaci%C3%B3n)" TargetMode="External"/><Relationship Id="rId20" Type="http://schemas.openxmlformats.org/officeDocument/2006/relationships/audio" Target="../media/audio1.wav"/><Relationship Id="rId1" Type="http://schemas.openxmlformats.org/officeDocument/2006/relationships/slideLayout" Target="../slideLayouts/slideLayout2.xml"/><Relationship Id="rId6" Type="http://schemas.openxmlformats.org/officeDocument/2006/relationships/hyperlink" Target="https://es.wikipedia.org/wiki/Programa_(computaci%C3%B3n)" TargetMode="External"/><Relationship Id="rId11" Type="http://schemas.openxmlformats.org/officeDocument/2006/relationships/hyperlink" Target="https://es.wikipedia.org/wiki/DOS" TargetMode="External"/><Relationship Id="rId5" Type="http://schemas.openxmlformats.org/officeDocument/2006/relationships/hyperlink" Target="https://es.wikipedia.org/wiki/Int%C3%A9rprete_inform%C3%A1tico" TargetMode="External"/><Relationship Id="rId15" Type="http://schemas.openxmlformats.org/officeDocument/2006/relationships/hyperlink" Target="https://es.wikipedia.org/wiki/Unix" TargetMode="External"/><Relationship Id="rId10" Type="http://schemas.openxmlformats.org/officeDocument/2006/relationships/hyperlink" Target="https://es.wikipedia.org/wiki/Microsoft_Windows" TargetMode="External"/><Relationship Id="rId19" Type="http://schemas.openxmlformats.org/officeDocument/2006/relationships/hyperlink" Target="https://es.wikipedia.org/wiki/Lenguaje_ensamblador" TargetMode="External"/><Relationship Id="rId4" Type="http://schemas.openxmlformats.org/officeDocument/2006/relationships/hyperlink" Target="https://es.wikipedia.org/wiki/Programador" TargetMode="External"/><Relationship Id="rId9" Type="http://schemas.openxmlformats.org/officeDocument/2006/relationships/hyperlink" Target="https://es.wikipedia.org/wiki/Ejecutable" TargetMode="External"/><Relationship Id="rId14" Type="http://schemas.openxmlformats.org/officeDocument/2006/relationships/hyperlink" Target="https://es.wikipedia.org/wiki/C%C3%B3digo_m%C3%A1quina"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755648" y="896112"/>
            <a:ext cx="9070848" cy="1060704"/>
          </a:xfrm>
        </p:spPr>
        <p:txBody>
          <a:bodyPr>
            <a:normAutofit/>
          </a:bodyPr>
          <a:lstStyle/>
          <a:p>
            <a:r>
              <a:rPr lang="es-ES" dirty="0" smtClean="0"/>
              <a:t>Historia de la programación </a:t>
            </a:r>
            <a:endParaRPr lang="es-ES" dirty="0"/>
          </a:p>
        </p:txBody>
      </p:sp>
      <p:sp>
        <p:nvSpPr>
          <p:cNvPr id="3" name="Subtítulo 2"/>
          <p:cNvSpPr>
            <a:spLocks noGrp="1"/>
          </p:cNvSpPr>
          <p:nvPr>
            <p:ph type="subTitle" idx="1"/>
          </p:nvPr>
        </p:nvSpPr>
        <p:spPr>
          <a:xfrm>
            <a:off x="1005841" y="2743200"/>
            <a:ext cx="7278623" cy="2798064"/>
          </a:xfrm>
        </p:spPr>
        <p:txBody>
          <a:bodyPr>
            <a:normAutofit fontScale="92500"/>
          </a:bodyPr>
          <a:lstStyle/>
          <a:p>
            <a:r>
              <a:rPr lang="es-ES" sz="2400" dirty="0"/>
              <a:t>La </a:t>
            </a:r>
            <a:r>
              <a:rPr lang="es-ES" sz="2400" b="1" dirty="0"/>
              <a:t>programación</a:t>
            </a:r>
            <a:r>
              <a:rPr lang="es-ES" sz="2400" dirty="0"/>
              <a:t> informática o </a:t>
            </a:r>
            <a:r>
              <a:rPr lang="es-ES" sz="2400" b="1" dirty="0" smtClean="0"/>
              <a:t>programación algorítmica</a:t>
            </a:r>
            <a:r>
              <a:rPr lang="es-ES" sz="2400" dirty="0" smtClean="0"/>
              <a:t>, </a:t>
            </a:r>
            <a:r>
              <a:rPr lang="es-ES" sz="2400" dirty="0"/>
              <a:t>acortada como </a:t>
            </a:r>
            <a:r>
              <a:rPr lang="es-ES" sz="2400" b="1" dirty="0"/>
              <a:t>programación</a:t>
            </a:r>
            <a:r>
              <a:rPr lang="es-ES" sz="2400" dirty="0"/>
              <a:t>, es el proceso de diseñar, codificar, depurar y mantener el código fuente de programas de computadora. El código fuente es escrito en un lenguaje de </a:t>
            </a:r>
            <a:r>
              <a:rPr lang="es-ES" sz="2400" b="1" dirty="0"/>
              <a:t>programación</a:t>
            </a:r>
            <a:r>
              <a:rPr lang="es-ES" dirty="0"/>
              <a:t>.</a:t>
            </a:r>
          </a:p>
        </p:txBody>
      </p:sp>
      <p:pic>
        <p:nvPicPr>
          <p:cNvPr id="4" name="Imagen 3"/>
          <p:cNvPicPr>
            <a:picLocks noChangeAspect="1"/>
          </p:cNvPicPr>
          <p:nvPr/>
        </p:nvPicPr>
        <p:blipFill>
          <a:blip r:embed="rId5"/>
          <a:stretch>
            <a:fillRect/>
          </a:stretch>
        </p:blipFill>
        <p:spPr>
          <a:xfrm>
            <a:off x="7205473" y="4718305"/>
            <a:ext cx="3621023" cy="1969388"/>
          </a:xfrm>
          <a:prstGeom prst="rect">
            <a:avLst/>
          </a:prstGeom>
        </p:spPr>
      </p:pic>
      <p:pic>
        <p:nvPicPr>
          <p:cNvPr id="6" name="08 fuiste tu (ft gaby moren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270050775"/>
      </p:ext>
    </p:extLst>
  </p:cSld>
  <p:clrMapOvr>
    <a:masterClrMapping/>
  </p:clrMapOvr>
  <mc:AlternateContent xmlns:mc="http://schemas.openxmlformats.org/markup-compatibility/2006" xmlns:p14="http://schemas.microsoft.com/office/powerpoint/2010/main">
    <mc:Choice Requires="p14">
      <p:transition>
        <p14:flash/>
        <p:sndAc>
          <p:stSnd>
            <p:snd r:embed="rId4" name="wind.wav"/>
          </p:stSnd>
        </p:sndAc>
      </p:transition>
    </mc:Choice>
    <mc:Fallback xmlns="">
      <p:transition>
        <p:fade/>
        <p:sndAc>
          <p:stSnd>
            <p:snd r:embed="rId7" name="wind.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solidFill>
                  <a:schemeClr val="bg1"/>
                </a:solidFill>
              </a:rPr>
              <a:t>Programación e ingeniería del software</a:t>
            </a:r>
            <a:br>
              <a:rPr lang="es-ES" dirty="0">
                <a:solidFill>
                  <a:schemeClr val="bg1"/>
                </a:solidFill>
              </a:rPr>
            </a:br>
            <a:endParaRPr lang="es-ES" dirty="0">
              <a:solidFill>
                <a:schemeClr val="bg1"/>
              </a:solidFill>
            </a:endParaRPr>
          </a:p>
        </p:txBody>
      </p:sp>
      <p:sp>
        <p:nvSpPr>
          <p:cNvPr id="3" name="Marcador de contenido 2"/>
          <p:cNvSpPr>
            <a:spLocks noGrp="1"/>
          </p:cNvSpPr>
          <p:nvPr>
            <p:ph idx="1"/>
          </p:nvPr>
        </p:nvSpPr>
        <p:spPr>
          <a:xfrm>
            <a:off x="1141412" y="1196752"/>
            <a:ext cx="10715228" cy="5832648"/>
          </a:xfrm>
        </p:spPr>
        <p:txBody>
          <a:bodyPr>
            <a:normAutofit fontScale="70000" lnSpcReduction="20000"/>
          </a:bodyPr>
          <a:lstStyle/>
          <a:p>
            <a:pPr marL="0" indent="0">
              <a:buNone/>
            </a:pPr>
            <a:endParaRPr lang="es-ES" dirty="0" smtClean="0"/>
          </a:p>
          <a:p>
            <a:pPr marL="0" indent="0">
              <a:buNone/>
            </a:pPr>
            <a:endParaRPr lang="es-ES" sz="2200" dirty="0"/>
          </a:p>
          <a:p>
            <a:r>
              <a:rPr lang="es-ES" sz="2200" dirty="0"/>
              <a:t>Existe una tendencia a identificar el proceso de creación de un programa informático con la programación, que es cierta cuando se trata de programas pequeños para uso personal, y que dista de la realidad cuando se trata de grandes proyectos.</a:t>
            </a:r>
          </a:p>
          <a:p>
            <a:r>
              <a:rPr lang="es-ES" sz="2200" dirty="0"/>
              <a:t>El proceso de creación de software, desde el punto de vista de la </a:t>
            </a:r>
            <a:r>
              <a:rPr lang="es-ES" sz="2200" dirty="0">
                <a:hlinkClick r:id="rId3" tooltip="Ingeniería"/>
              </a:rPr>
              <a:t>ingeniería</a:t>
            </a:r>
            <a:r>
              <a:rPr lang="es-ES" sz="2200" dirty="0"/>
              <a:t>, incluye mínimamente los siguientes pasos:</a:t>
            </a:r>
          </a:p>
          <a:p>
            <a:r>
              <a:rPr lang="es-ES" sz="2200" dirty="0"/>
              <a:t>Reconocer la necesidad de un programa para solucionar un problema o identificar la posibilidad de automatización de una tarea.</a:t>
            </a:r>
          </a:p>
          <a:p>
            <a:r>
              <a:rPr lang="es-ES" sz="2200" dirty="0"/>
              <a:t>Recoger los requisitos del programa. Debe quedar claro qué es lo que debe hacer el programa y para qué se necesita.</a:t>
            </a:r>
          </a:p>
          <a:p>
            <a:r>
              <a:rPr lang="es-ES" sz="2200" dirty="0"/>
              <a:t>Realizar el análisis de los requisitos del programa. Debe quedar claro </a:t>
            </a:r>
            <a:r>
              <a:rPr lang="es-ES" sz="2200" i="1" dirty="0"/>
              <a:t>qué</a:t>
            </a:r>
            <a:r>
              <a:rPr lang="es-ES" sz="2200" dirty="0"/>
              <a:t> tareas debe realizar el programa. Las pruebas que comprueben la validez del programa se pueden especificar en esta fase.</a:t>
            </a:r>
          </a:p>
          <a:p>
            <a:r>
              <a:rPr lang="es-ES" sz="2200" dirty="0"/>
              <a:t>Diseñar la arquitectura del programa. Se debe descomponer el programa en partes de complejidad abordable.</a:t>
            </a:r>
          </a:p>
          <a:p>
            <a:r>
              <a:rPr lang="es-ES" sz="2200" dirty="0"/>
              <a:t>Implementar el programa. Consiste en realizar un diseño detallado, especificando completamente todo el funcionamiento del programa, tras lo cual la codificación (programación propiamente dicha) debería resultar inmediata.</a:t>
            </a:r>
          </a:p>
          <a:p>
            <a:r>
              <a:rPr lang="es-ES" sz="2200" dirty="0"/>
              <a:t>Probar el programa. Comprobar que pasan pruebas que se han definido en el análisis de requisitos.</a:t>
            </a:r>
          </a:p>
          <a:p>
            <a:r>
              <a:rPr lang="es-ES" sz="2200" dirty="0"/>
              <a:t>Implantar (instalar) el programa. Consiste en poner el programa en funcionamiento junto con los componentes que pueda necesitar (bases de datos, redes de comunicaciones, etc.).</a:t>
            </a:r>
          </a:p>
          <a:p>
            <a:r>
              <a:rPr lang="es-ES" sz="2200" dirty="0"/>
              <a:t>La ingeniería del software se centra en los pasos de planificación y diseño del programa, mientras que antiguamente (programación artesanal) la realización de un programa consistía casi únicamente en escribir el código, bajo solo el conocimiento de los requisitos y con una modesta fase de análisis y diseño.</a:t>
            </a:r>
          </a:p>
          <a:p>
            <a:pPr marL="0" indent="0">
              <a:buNone/>
            </a:pPr>
            <a:endParaRPr lang="es-ES" dirty="0"/>
          </a:p>
        </p:txBody>
      </p:sp>
    </p:spTree>
    <p:extLst>
      <p:ext uri="{BB962C8B-B14F-4D97-AF65-F5344CB8AC3E}">
        <p14:creationId xmlns:p14="http://schemas.microsoft.com/office/powerpoint/2010/main" val="229938557"/>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4" name="wind.wav"/>
          </p:stSnd>
        </p:sndAc>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solidFill>
                  <a:schemeClr val="bg1"/>
                </a:solidFill>
              </a:rPr>
              <a:t>Objetivos de la programación</a:t>
            </a:r>
            <a:r>
              <a:rPr lang="es-ES" dirty="0"/>
              <a:t/>
            </a:r>
            <a:br>
              <a:rPr lang="es-ES" dirty="0"/>
            </a:br>
            <a:endParaRPr lang="es-ES" dirty="0"/>
          </a:p>
        </p:txBody>
      </p:sp>
      <p:sp>
        <p:nvSpPr>
          <p:cNvPr id="3" name="Marcador de contenido 2"/>
          <p:cNvSpPr>
            <a:spLocks noGrp="1"/>
          </p:cNvSpPr>
          <p:nvPr>
            <p:ph idx="1"/>
          </p:nvPr>
        </p:nvSpPr>
        <p:spPr/>
        <p:txBody>
          <a:bodyPr>
            <a:normAutofit fontScale="62500" lnSpcReduction="20000"/>
          </a:bodyPr>
          <a:lstStyle/>
          <a:p>
            <a:r>
              <a:rPr lang="es-ES" dirty="0"/>
              <a:t>La programación debe perseguir la obtención de programas de calidad. Para ello se establece una serie de factores que determinan la calidad de un programa. Algunos de los factores de calidad más importantes son los siguientes:</a:t>
            </a:r>
          </a:p>
          <a:p>
            <a:r>
              <a:rPr lang="es-ES" i="1" dirty="0" err="1">
                <a:hlinkClick r:id="rId3" tooltip="Correctitud"/>
              </a:rPr>
              <a:t>Correctitud</a:t>
            </a:r>
            <a:r>
              <a:rPr lang="es-ES" dirty="0"/>
              <a:t>. Un programa es correcto si hace lo que debe hacer tal y como se estableció en las fases previas a su desarrollo. Para determinar si un programa hace lo que debe, es muy importante especificar claramente qué debe hacer el programa antes de su desarrollo y, una vez acabado, compararlo con lo que realmente hace.</a:t>
            </a:r>
          </a:p>
          <a:p>
            <a:r>
              <a:rPr lang="es-ES" i="1" dirty="0"/>
              <a:t>Claridad</a:t>
            </a:r>
            <a:r>
              <a:rPr lang="es-ES" dirty="0"/>
              <a:t>. Es muy importante que el programa sea lo más claro y legible posible, para facilitar tanto su desarrollo como su posterior mantenimiento. Al elaborar un programa se debe intentar que su estructura sea sencilla y coherente, así como cuidar el estilo de programación. De esta forma se ve facilitado el trabajo del </a:t>
            </a:r>
            <a:r>
              <a:rPr lang="es-ES" dirty="0">
                <a:hlinkClick r:id="rId4" tooltip="Programador"/>
              </a:rPr>
              <a:t>programador</a:t>
            </a:r>
            <a:r>
              <a:rPr lang="es-ES" dirty="0"/>
              <a:t>, tanto en la fase de creación como en las fases posteriores de corrección de errores, ampliaciones, modificaciones, etc. Fases que pueden ser realizadas incluso por otro programador, con lo cual la claridad es aún más necesaria para que otros puedan continuar el trabajo fácilmente. Algunos programadores llegan incluso a utilizar </a:t>
            </a:r>
            <a:r>
              <a:rPr lang="es-ES" dirty="0">
                <a:hlinkClick r:id="rId5" tooltip="Arte ASCII"/>
              </a:rPr>
              <a:t>Arte ASCII</a:t>
            </a:r>
            <a:r>
              <a:rPr lang="es-ES" dirty="0"/>
              <a:t> para delimitar secciones de código; una práctica común es realizar aclaraciones en el código fuente utilizando </a:t>
            </a:r>
            <a:r>
              <a:rPr lang="es-ES" i="1" dirty="0"/>
              <a:t>líneas de comentarios</a:t>
            </a:r>
            <a:r>
              <a:rPr lang="es-ES" dirty="0"/>
              <a:t>. Contrariamente, algunos por diversión o para impedirle un análisis cómodo a otros programadores, recurren al uso de </a:t>
            </a:r>
            <a:r>
              <a:rPr lang="es-ES" dirty="0">
                <a:hlinkClick r:id="rId6" tooltip="Código ofuscado"/>
              </a:rPr>
              <a:t>código ofuscado</a:t>
            </a:r>
            <a:r>
              <a:rPr lang="es-ES" dirty="0"/>
              <a:t>.</a:t>
            </a:r>
          </a:p>
          <a:p>
            <a:endParaRPr lang="es-ES" dirty="0"/>
          </a:p>
        </p:txBody>
      </p:sp>
    </p:spTree>
    <p:extLst>
      <p:ext uri="{BB962C8B-B14F-4D97-AF65-F5344CB8AC3E}">
        <p14:creationId xmlns:p14="http://schemas.microsoft.com/office/powerpoint/2010/main" val="3491221624"/>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7" name="wind.wav"/>
          </p:stSnd>
        </p:sndAc>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3" name="Marcador de contenido 2"/>
          <p:cNvSpPr>
            <a:spLocks noGrp="1"/>
          </p:cNvSpPr>
          <p:nvPr>
            <p:ph idx="1"/>
          </p:nvPr>
        </p:nvSpPr>
        <p:spPr/>
        <p:txBody>
          <a:bodyPr>
            <a:normAutofit/>
          </a:bodyPr>
          <a:lstStyle/>
          <a:p>
            <a:r>
              <a:rPr lang="es-ES" sz="1400" dirty="0"/>
              <a:t>Eficiencia. Se trata de que el programa, además de realizar aquello para lo que fue creado (es decir, que sea correcto), lo haga gestionando de la mejor forma posible los recursos que utiliza. Normalmente, al hablar de eficiencia de un programa, se suele hacer referencia al tiempo que tarda en realizar la tarea para la que ha sido creado y a la cantidad de memoria que necesita, pero hay otros recursos que también pueden ser de consideración para mejorar la eficiencia de un programa, dependiendo de su naturaleza (espacio en disco que utiliza, tráfico en la red que genera, etc.).</a:t>
            </a:r>
          </a:p>
          <a:p>
            <a:r>
              <a:rPr lang="es-ES" sz="1400" dirty="0"/>
              <a:t>Portabilidad. Un programa es portable cuando tiene la capacidad de poder ejecutarse en una plataforma, ya sea hardware o software, diferente a aquella en la que se desarrolló. La portabilidad es una característica muy deseable para un programa, ya que permite, por ejemplo, a un programa que se ha elaborado para el sistema GNU/Linux ejecutarse también en la familia de sistemas operativos Windows. Esto permite que el programa pueda llegar a más usuarios más fácilmente.</a:t>
            </a:r>
          </a:p>
        </p:txBody>
      </p:sp>
    </p:spTree>
    <p:extLst>
      <p:ext uri="{BB962C8B-B14F-4D97-AF65-F5344CB8AC3E}">
        <p14:creationId xmlns:p14="http://schemas.microsoft.com/office/powerpoint/2010/main" val="2380091371"/>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3" name="wind.wav"/>
          </p:stSnd>
        </p:sndAc>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Imágenes </a:t>
            </a:r>
            <a:endParaRPr lang="es-ES" dirty="0"/>
          </a:p>
        </p:txBody>
      </p:sp>
      <p:pic>
        <p:nvPicPr>
          <p:cNvPr id="4" name="Marcador de contenido 3"/>
          <p:cNvPicPr>
            <a:picLocks noGrp="1" noChangeAspect="1"/>
          </p:cNvPicPr>
          <p:nvPr>
            <p:ph idx="1"/>
          </p:nvPr>
        </p:nvPicPr>
        <p:blipFill>
          <a:blip r:embed="rId3"/>
          <a:stretch>
            <a:fillRect/>
          </a:stretch>
        </p:blipFill>
        <p:spPr>
          <a:xfrm>
            <a:off x="7680176" y="1357803"/>
            <a:ext cx="3843504" cy="1962150"/>
          </a:xfrm>
          <a:prstGeom prst="rect">
            <a:avLst/>
          </a:prstGeom>
        </p:spPr>
      </p:pic>
      <p:pic>
        <p:nvPicPr>
          <p:cNvPr id="5" name="Imagen 4"/>
          <p:cNvPicPr>
            <a:picLocks noChangeAspect="1"/>
          </p:cNvPicPr>
          <p:nvPr/>
        </p:nvPicPr>
        <p:blipFill>
          <a:blip r:embed="rId4"/>
          <a:stretch>
            <a:fillRect/>
          </a:stretch>
        </p:blipFill>
        <p:spPr>
          <a:xfrm>
            <a:off x="2835746" y="1556792"/>
            <a:ext cx="3548285" cy="1906935"/>
          </a:xfrm>
          <a:prstGeom prst="rect">
            <a:avLst/>
          </a:prstGeom>
        </p:spPr>
      </p:pic>
      <p:pic>
        <p:nvPicPr>
          <p:cNvPr id="6" name="Imagen 5"/>
          <p:cNvPicPr>
            <a:picLocks noChangeAspect="1"/>
          </p:cNvPicPr>
          <p:nvPr/>
        </p:nvPicPr>
        <p:blipFill>
          <a:blip r:embed="rId5"/>
          <a:stretch>
            <a:fillRect/>
          </a:stretch>
        </p:blipFill>
        <p:spPr>
          <a:xfrm>
            <a:off x="2835746" y="3699400"/>
            <a:ext cx="3548285" cy="2054368"/>
          </a:xfrm>
          <a:prstGeom prst="rect">
            <a:avLst/>
          </a:prstGeom>
        </p:spPr>
      </p:pic>
      <p:pic>
        <p:nvPicPr>
          <p:cNvPr id="7" name="Imagen 6"/>
          <p:cNvPicPr>
            <a:picLocks noChangeAspect="1"/>
          </p:cNvPicPr>
          <p:nvPr/>
        </p:nvPicPr>
        <p:blipFill>
          <a:blip r:embed="rId6"/>
          <a:stretch>
            <a:fillRect/>
          </a:stretch>
        </p:blipFill>
        <p:spPr>
          <a:xfrm>
            <a:off x="7680176" y="3463727"/>
            <a:ext cx="3816424" cy="2290041"/>
          </a:xfrm>
          <a:prstGeom prst="rect">
            <a:avLst/>
          </a:prstGeom>
        </p:spPr>
      </p:pic>
    </p:spTree>
    <p:extLst>
      <p:ext uri="{BB962C8B-B14F-4D97-AF65-F5344CB8AC3E}">
        <p14:creationId xmlns:p14="http://schemas.microsoft.com/office/powerpoint/2010/main" val="3429949762"/>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7" name="wind.wav"/>
          </p:stSnd>
        </p:sndAc>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1487488" y="692696"/>
            <a:ext cx="9361040" cy="4752528"/>
          </a:xfrm>
          <a:prstGeom prst="rect">
            <a:avLst/>
          </a:prstGeom>
        </p:spPr>
      </p:pic>
    </p:spTree>
    <p:extLst>
      <p:ext uri="{BB962C8B-B14F-4D97-AF65-F5344CB8AC3E}">
        <p14:creationId xmlns:p14="http://schemas.microsoft.com/office/powerpoint/2010/main" val="1438123364"/>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4" name="wind.wav"/>
          </p:stSnd>
        </p:sndAc>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4425695" y="618518"/>
            <a:ext cx="3017521" cy="734794"/>
          </a:xfrm>
        </p:spPr>
        <p:txBody>
          <a:bodyPr>
            <a:normAutofit fontScale="90000"/>
          </a:bodyPr>
          <a:lstStyle/>
          <a:p>
            <a:r>
              <a:rPr lang="es-ES" sz="6000" dirty="0">
                <a:solidFill>
                  <a:schemeClr val="bg1"/>
                </a:solidFill>
              </a:rPr>
              <a:t>Historia</a:t>
            </a:r>
            <a:r>
              <a:rPr lang="es-ES" dirty="0"/>
              <a:t/>
            </a:r>
            <a:br>
              <a:rPr lang="es-ES" dirty="0"/>
            </a:br>
            <a:endParaRPr lang="es-ES" dirty="0"/>
          </a:p>
        </p:txBody>
      </p:sp>
      <p:sp>
        <p:nvSpPr>
          <p:cNvPr id="3" name="Marcador de contenido 2"/>
          <p:cNvSpPr>
            <a:spLocks noGrp="1"/>
          </p:cNvSpPr>
          <p:nvPr>
            <p:ph idx="1"/>
          </p:nvPr>
        </p:nvSpPr>
        <p:spPr/>
        <p:txBody>
          <a:bodyPr>
            <a:normAutofit fontScale="85000" lnSpcReduction="10000"/>
          </a:bodyPr>
          <a:lstStyle/>
          <a:p>
            <a:r>
              <a:rPr lang="es-ES" dirty="0"/>
              <a:t>Para crear un </a:t>
            </a:r>
            <a:r>
              <a:rPr lang="es-ES" dirty="0">
                <a:hlinkClick r:id="rId3" tooltip="Programa informático"/>
              </a:rPr>
              <a:t>programa</a:t>
            </a:r>
            <a:r>
              <a:rPr lang="es-ES" dirty="0"/>
              <a:t>, y que la computadora lo interprete y ejecute las instrucciones escritas en él, debe escribirse en un </a:t>
            </a:r>
            <a:r>
              <a:rPr lang="es-ES" dirty="0">
                <a:hlinkClick r:id="rId4" tooltip="Lenguaje de programación"/>
              </a:rPr>
              <a:t>lenguaje de programación</a:t>
            </a:r>
            <a:r>
              <a:rPr lang="es-ES" dirty="0"/>
              <a:t>. En sus inicios las computadoras interpretaban solo instrucciones en un lenguaje específico, del más bajo nivel, conocido como </a:t>
            </a:r>
            <a:r>
              <a:rPr lang="es-ES" dirty="0">
                <a:hlinkClick r:id="rId5" tooltip="Código máquina"/>
              </a:rPr>
              <a:t>código máquina</a:t>
            </a:r>
            <a:r>
              <a:rPr lang="es-ES" dirty="0"/>
              <a:t>, siendo éste excesivamente complicado para programar. De hecho solo consiste en cadenas de números 1 y 0 (</a:t>
            </a:r>
            <a:r>
              <a:rPr lang="es-ES" dirty="0">
                <a:hlinkClick r:id="rId6" tooltip="Sistema binario"/>
              </a:rPr>
              <a:t>sistema binario</a:t>
            </a:r>
            <a:r>
              <a:rPr lang="es-ES" dirty="0"/>
              <a:t>). Para facilitar el trabajo de programación, los primeros científicos, que trabajaban en el área, decidieron reemplazar las instrucciones, secuencias de unos y ceros, por palabras o abreviaturas provenientes del </a:t>
            </a:r>
            <a:r>
              <a:rPr lang="es-ES" dirty="0">
                <a:hlinkClick r:id="rId7" tooltip="Idioma inglés"/>
              </a:rPr>
              <a:t>inglés</a:t>
            </a:r>
            <a:r>
              <a:rPr lang="es-ES" dirty="0"/>
              <a:t>; las codificaron y crearon así un lenguaje de mayor nivel, que se conoce como </a:t>
            </a:r>
            <a:r>
              <a:rPr lang="es-ES" dirty="0" err="1"/>
              <a:t>Assembly</a:t>
            </a:r>
            <a:r>
              <a:rPr lang="es-ES" dirty="0"/>
              <a:t> o </a:t>
            </a:r>
            <a:r>
              <a:rPr lang="es-ES" u="sng" dirty="0">
                <a:hlinkClick r:id="rId8" tooltip="Lenguaje ensamblador"/>
              </a:rPr>
              <a:t>lenguaje ensamblador</a:t>
            </a:r>
            <a:r>
              <a:rPr lang="es-ES" dirty="0"/>
              <a:t>. Por ejemplo, para sumar se podría usar la letra A de la palabra inglesa </a:t>
            </a:r>
            <a:r>
              <a:rPr lang="es-ES" i="1" dirty="0" err="1"/>
              <a:t>add</a:t>
            </a:r>
            <a:r>
              <a:rPr lang="es-ES" dirty="0"/>
              <a:t> (sumar)</a:t>
            </a:r>
          </a:p>
        </p:txBody>
      </p:sp>
    </p:spTree>
    <p:extLst>
      <p:ext uri="{BB962C8B-B14F-4D97-AF65-F5344CB8AC3E}">
        <p14:creationId xmlns:p14="http://schemas.microsoft.com/office/powerpoint/2010/main" val="1450459552"/>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9" name="wind.wav"/>
          </p:stSnd>
        </p:sndAc>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141412" y="908721"/>
            <a:ext cx="9905999" cy="4824536"/>
          </a:xfrm>
        </p:spPr>
        <p:txBody>
          <a:bodyPr>
            <a:normAutofit fontScale="85000" lnSpcReduction="20000"/>
          </a:bodyPr>
          <a:lstStyle/>
          <a:p>
            <a:r>
              <a:rPr lang="es-ES" dirty="0"/>
              <a:t>En realidad escribir en lenguaje ensamblador es básicamente lo mismo que hacerlo en lenguaje máquina, pero las letras y palabras son bastante más fáciles de recordar y entender que secuencias de números binarios. A medida que la complejidad de las tareas que realizaban las computadoras aumentaba, se hizo necesario disponer de un método sencillo para programar. Entonces, se crearon los </a:t>
            </a:r>
            <a:r>
              <a:rPr lang="es-ES" dirty="0">
                <a:hlinkClick r:id="rId3" tooltip="Lenguaje de alto nivel"/>
              </a:rPr>
              <a:t>lenguajes de alto nivel</a:t>
            </a:r>
            <a:r>
              <a:rPr lang="es-ES" dirty="0"/>
              <a:t>. Mientras que una tarea tan trivial como multiplicar dos números puede necesitar un conjunto de instrucciones en lenguaje ensamblador, en un lenguaje de alto nivel bastará con solo una. Una vez que se termina de escribir un programa, sea en ensamblador o en algunos lenguajes de alto nivel, es necesario </a:t>
            </a:r>
            <a:r>
              <a:rPr lang="es-ES" dirty="0">
                <a:hlinkClick r:id="rId4" tooltip="Compilador"/>
              </a:rPr>
              <a:t>compilarlo</a:t>
            </a:r>
            <a:r>
              <a:rPr lang="es-ES" dirty="0"/>
              <a:t>, es decir, traducirlo completo a lenguaje máquina.</a:t>
            </a:r>
            <a:r>
              <a:rPr lang="es-ES" baseline="30000" dirty="0">
                <a:hlinkClick r:id="rId5"/>
              </a:rPr>
              <a:t>1</a:t>
            </a:r>
            <a:r>
              <a:rPr lang="es-ES" dirty="0"/>
              <a:t> Eventualmente será necesaria otra fase denominada comúnmente </a:t>
            </a:r>
            <a:r>
              <a:rPr lang="es-ES" i="1" dirty="0">
                <a:hlinkClick r:id="rId6" tooltip="Enlazador"/>
              </a:rPr>
              <a:t>link</a:t>
            </a:r>
            <a:r>
              <a:rPr lang="es-ES" dirty="0">
                <a:hlinkClick r:id="rId6" tooltip="Enlazador"/>
              </a:rPr>
              <a:t> o enlace</a:t>
            </a:r>
            <a:r>
              <a:rPr lang="es-ES" dirty="0"/>
              <a:t>, durante la cual se anexan al código, generado durante la compilación, los recursos necesarios de alguna </a:t>
            </a:r>
            <a:r>
              <a:rPr lang="es-ES" dirty="0">
                <a:hlinkClick r:id="rId7" tooltip="Biblioteca (informática)"/>
              </a:rPr>
              <a:t>biblioteca</a:t>
            </a:r>
            <a:r>
              <a:rPr lang="es-ES" dirty="0"/>
              <a:t>. En algunos lenguajes de programación, puede no ser requerido el proceso de compilación y enlace, ya que pueden trabajar en modo </a:t>
            </a:r>
            <a:r>
              <a:rPr lang="es-ES" dirty="0">
                <a:hlinkClick r:id="rId8" tooltip="Intérprete (informática)"/>
              </a:rPr>
              <a:t>intérprete</a:t>
            </a:r>
            <a:r>
              <a:rPr lang="es-ES" dirty="0"/>
              <a:t>. Esta modalidad de trabajo es equivalente pero se realiza </a:t>
            </a:r>
            <a:r>
              <a:rPr lang="es-ES" dirty="0">
                <a:hlinkClick r:id="rId9" tooltip="Instrucción informática"/>
              </a:rPr>
              <a:t>instrucción</a:t>
            </a:r>
            <a:r>
              <a:rPr lang="es-ES" dirty="0"/>
              <a:t> por instrucción, a medida que es ejecutado el programa.</a:t>
            </a:r>
          </a:p>
        </p:txBody>
      </p:sp>
    </p:spTree>
    <p:extLst>
      <p:ext uri="{BB962C8B-B14F-4D97-AF65-F5344CB8AC3E}">
        <p14:creationId xmlns:p14="http://schemas.microsoft.com/office/powerpoint/2010/main" val="1694339583"/>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10" name="wind.wav"/>
          </p:stSnd>
        </p:sndAc>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000" dirty="0" smtClean="0">
                <a:solidFill>
                  <a:schemeClr val="bg1"/>
                </a:solidFill>
              </a:rPr>
              <a:t>Ejemplos de lenguaje programación </a:t>
            </a:r>
            <a:endParaRPr lang="es-ES" sz="4000" dirty="0">
              <a:solidFill>
                <a:schemeClr val="bg1"/>
              </a:solidFill>
            </a:endParaRP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2221155621"/>
              </p:ext>
            </p:extLst>
          </p:nvPr>
        </p:nvGraphicFramePr>
        <p:xfrm>
          <a:off x="1141412" y="1787794"/>
          <a:ext cx="8410974" cy="4514594"/>
        </p:xfrm>
        <a:graphic>
          <a:graphicData uri="http://schemas.openxmlformats.org/drawingml/2006/table">
            <a:tbl>
              <a:tblPr/>
              <a:tblGrid>
                <a:gridCol w="4205487">
                  <a:extLst>
                    <a:ext uri="{9D8B030D-6E8A-4147-A177-3AD203B41FA5}">
                      <a16:colId xmlns="" xmlns:a16="http://schemas.microsoft.com/office/drawing/2014/main" val="2506626150"/>
                    </a:ext>
                  </a:extLst>
                </a:gridCol>
                <a:gridCol w="4205487">
                  <a:extLst>
                    <a:ext uri="{9D8B030D-6E8A-4147-A177-3AD203B41FA5}">
                      <a16:colId xmlns="" xmlns:a16="http://schemas.microsoft.com/office/drawing/2014/main" val="3199799634"/>
                    </a:ext>
                  </a:extLst>
                </a:gridCol>
              </a:tblGrid>
              <a:tr h="305564">
                <a:tc>
                  <a:txBody>
                    <a:bodyPr/>
                    <a:lstStyle/>
                    <a:p>
                      <a:endParaRPr lang="es-ES"/>
                    </a:p>
                  </a:txBody>
                  <a:tcPr marL="64395" marR="64395" marT="32197" marB="32197" anchor="ctr">
                    <a:lnL>
                      <a:noFill/>
                    </a:lnL>
                    <a:lnR>
                      <a:noFill/>
                    </a:lnR>
                    <a:lnT>
                      <a:noFill/>
                    </a:lnT>
                    <a:lnB>
                      <a:noFill/>
                    </a:lnB>
                  </a:tcPr>
                </a:tc>
                <a:tc>
                  <a:txBody>
                    <a:bodyPr/>
                    <a:lstStyle/>
                    <a:p>
                      <a:endParaRPr lang="es-ES"/>
                    </a:p>
                  </a:txBody>
                  <a:tcPr marL="64395" marR="64395" marT="32197" marB="32197" anchor="ctr">
                    <a:lnL>
                      <a:noFill/>
                    </a:lnL>
                    <a:lnR>
                      <a:noFill/>
                    </a:lnR>
                    <a:lnT>
                      <a:noFill/>
                    </a:lnT>
                    <a:lnB>
                      <a:noFill/>
                    </a:lnB>
                  </a:tcPr>
                </a:tc>
                <a:extLst>
                  <a:ext uri="{0D108BD9-81ED-4DB2-BD59-A6C34878D82A}">
                    <a16:rowId xmlns="" xmlns:a16="http://schemas.microsoft.com/office/drawing/2014/main" val="3710595656"/>
                  </a:ext>
                </a:extLst>
              </a:tr>
              <a:tr h="305564">
                <a:tc>
                  <a:txBody>
                    <a:bodyPr/>
                    <a:lstStyle/>
                    <a:p>
                      <a:endParaRPr lang="es-ES" dirty="0"/>
                    </a:p>
                  </a:txBody>
                  <a:tcPr marL="64395" marR="64395" marT="32197" marB="32197" anchor="ctr">
                    <a:lnL>
                      <a:noFill/>
                    </a:lnL>
                    <a:lnR>
                      <a:noFill/>
                    </a:lnR>
                    <a:lnT>
                      <a:noFill/>
                    </a:lnT>
                    <a:lnB>
                      <a:noFill/>
                    </a:lnB>
                  </a:tcPr>
                </a:tc>
                <a:tc>
                  <a:txBody>
                    <a:bodyPr/>
                    <a:lstStyle/>
                    <a:p>
                      <a:endParaRPr lang="es-ES"/>
                    </a:p>
                  </a:txBody>
                  <a:tcPr marL="64395" marR="64395" marT="32197" marB="32197" anchor="ctr">
                    <a:lnL>
                      <a:noFill/>
                    </a:lnL>
                    <a:lnR>
                      <a:noFill/>
                    </a:lnR>
                    <a:lnT>
                      <a:noFill/>
                    </a:lnT>
                    <a:lnB>
                      <a:noFill/>
                    </a:lnB>
                  </a:tcPr>
                </a:tc>
                <a:extLst>
                  <a:ext uri="{0D108BD9-81ED-4DB2-BD59-A6C34878D82A}">
                    <a16:rowId xmlns="" xmlns:a16="http://schemas.microsoft.com/office/drawing/2014/main" val="3063815380"/>
                  </a:ext>
                </a:extLst>
              </a:tr>
              <a:tr h="314194">
                <a:tc>
                  <a:txBody>
                    <a:bodyPr/>
                    <a:lstStyle/>
                    <a:p>
                      <a:r>
                        <a:rPr lang="es-ES" dirty="0">
                          <a:effectLst/>
                        </a:rPr>
                        <a:t>ADA</a:t>
                      </a:r>
                    </a:p>
                  </a:txBody>
                  <a:tcPr anchor="ctr">
                    <a:lnL>
                      <a:noFill/>
                    </a:lnL>
                    <a:lnR>
                      <a:noFill/>
                    </a:lnR>
                    <a:lnT>
                      <a:noFill/>
                    </a:lnT>
                    <a:lnB>
                      <a:noFill/>
                    </a:lnB>
                  </a:tcPr>
                </a:tc>
                <a:tc>
                  <a:txBody>
                    <a:bodyPr/>
                    <a:lstStyle/>
                    <a:p>
                      <a:r>
                        <a:rPr lang="es-ES" dirty="0">
                          <a:effectLst/>
                        </a:rPr>
                        <a:t>PHP</a:t>
                      </a:r>
                    </a:p>
                  </a:txBody>
                  <a:tcPr anchor="ctr">
                    <a:lnL>
                      <a:noFill/>
                    </a:lnL>
                    <a:lnR>
                      <a:noFill/>
                    </a:lnR>
                    <a:lnT>
                      <a:noFill/>
                    </a:lnT>
                    <a:lnB>
                      <a:noFill/>
                    </a:lnB>
                  </a:tcPr>
                </a:tc>
                <a:extLst>
                  <a:ext uri="{0D108BD9-81ED-4DB2-BD59-A6C34878D82A}">
                    <a16:rowId xmlns="" xmlns:a16="http://schemas.microsoft.com/office/drawing/2014/main" val="1459694809"/>
                  </a:ext>
                </a:extLst>
              </a:tr>
              <a:tr h="314194">
                <a:tc>
                  <a:txBody>
                    <a:bodyPr/>
                    <a:lstStyle/>
                    <a:p>
                      <a:r>
                        <a:rPr lang="es-ES">
                          <a:effectLst/>
                        </a:rPr>
                        <a:t>BASIC</a:t>
                      </a:r>
                    </a:p>
                  </a:txBody>
                  <a:tcPr anchor="ctr">
                    <a:lnL>
                      <a:noFill/>
                    </a:lnL>
                    <a:lnR>
                      <a:noFill/>
                    </a:lnR>
                    <a:lnT>
                      <a:noFill/>
                    </a:lnT>
                    <a:lnB>
                      <a:noFill/>
                    </a:lnB>
                  </a:tcPr>
                </a:tc>
                <a:tc>
                  <a:txBody>
                    <a:bodyPr/>
                    <a:lstStyle/>
                    <a:p>
                      <a:r>
                        <a:rPr lang="es-ES" dirty="0">
                          <a:effectLst/>
                        </a:rPr>
                        <a:t>Perl</a:t>
                      </a:r>
                    </a:p>
                  </a:txBody>
                  <a:tcPr anchor="ctr">
                    <a:lnL>
                      <a:noFill/>
                    </a:lnL>
                    <a:lnR>
                      <a:noFill/>
                    </a:lnR>
                    <a:lnT>
                      <a:noFill/>
                    </a:lnT>
                    <a:lnB>
                      <a:noFill/>
                    </a:lnB>
                  </a:tcPr>
                </a:tc>
                <a:extLst>
                  <a:ext uri="{0D108BD9-81ED-4DB2-BD59-A6C34878D82A}">
                    <a16:rowId xmlns="" xmlns:a16="http://schemas.microsoft.com/office/drawing/2014/main" val="307258767"/>
                  </a:ext>
                </a:extLst>
              </a:tr>
              <a:tr h="314194">
                <a:tc>
                  <a:txBody>
                    <a:bodyPr/>
                    <a:lstStyle/>
                    <a:p>
                      <a:r>
                        <a:rPr lang="es-ES" dirty="0">
                          <a:effectLst/>
                        </a:rPr>
                        <a:t>C</a:t>
                      </a:r>
                    </a:p>
                  </a:txBody>
                  <a:tcPr anchor="ctr">
                    <a:lnL>
                      <a:noFill/>
                    </a:lnL>
                    <a:lnR>
                      <a:noFill/>
                    </a:lnR>
                    <a:lnT>
                      <a:noFill/>
                    </a:lnT>
                    <a:lnB>
                      <a:noFill/>
                    </a:lnB>
                  </a:tcPr>
                </a:tc>
                <a:tc>
                  <a:txBody>
                    <a:bodyPr/>
                    <a:lstStyle/>
                    <a:p>
                      <a:r>
                        <a:rPr lang="es-ES">
                          <a:effectLst/>
                        </a:rPr>
                        <a:t>Prolog</a:t>
                      </a:r>
                    </a:p>
                  </a:txBody>
                  <a:tcPr anchor="ctr">
                    <a:lnL>
                      <a:noFill/>
                    </a:lnL>
                    <a:lnR>
                      <a:noFill/>
                    </a:lnR>
                    <a:lnT>
                      <a:noFill/>
                    </a:lnT>
                    <a:lnB>
                      <a:noFill/>
                    </a:lnB>
                  </a:tcPr>
                </a:tc>
                <a:extLst>
                  <a:ext uri="{0D108BD9-81ED-4DB2-BD59-A6C34878D82A}">
                    <a16:rowId xmlns="" xmlns:a16="http://schemas.microsoft.com/office/drawing/2014/main" val="3941512345"/>
                  </a:ext>
                </a:extLst>
              </a:tr>
              <a:tr h="442562">
                <a:tc>
                  <a:txBody>
                    <a:bodyPr/>
                    <a:lstStyle/>
                    <a:p>
                      <a:r>
                        <a:rPr lang="es-ES">
                          <a:effectLst/>
                        </a:rPr>
                        <a:t>C++</a:t>
                      </a:r>
                    </a:p>
                  </a:txBody>
                  <a:tcPr anchor="ctr">
                    <a:lnL>
                      <a:noFill/>
                    </a:lnL>
                    <a:lnR>
                      <a:noFill/>
                    </a:lnR>
                    <a:lnT>
                      <a:noFill/>
                    </a:lnT>
                    <a:lnB>
                      <a:noFill/>
                    </a:lnB>
                  </a:tcPr>
                </a:tc>
                <a:tc>
                  <a:txBody>
                    <a:bodyPr/>
                    <a:lstStyle/>
                    <a:p>
                      <a:r>
                        <a:rPr lang="es-ES">
                          <a:effectLst/>
                        </a:rPr>
                        <a:t>ASP</a:t>
                      </a:r>
                    </a:p>
                  </a:txBody>
                  <a:tcPr anchor="ctr">
                    <a:lnL>
                      <a:noFill/>
                    </a:lnL>
                    <a:lnR>
                      <a:noFill/>
                    </a:lnR>
                    <a:lnT>
                      <a:noFill/>
                    </a:lnT>
                    <a:lnB>
                      <a:noFill/>
                    </a:lnB>
                  </a:tcPr>
                </a:tc>
                <a:extLst>
                  <a:ext uri="{0D108BD9-81ED-4DB2-BD59-A6C34878D82A}">
                    <a16:rowId xmlns="" xmlns:a16="http://schemas.microsoft.com/office/drawing/2014/main" val="3627899457"/>
                  </a:ext>
                </a:extLst>
              </a:tr>
              <a:tr h="327966">
                <a:tc>
                  <a:txBody>
                    <a:bodyPr/>
                    <a:lstStyle/>
                    <a:p>
                      <a:r>
                        <a:rPr lang="es-ES">
                          <a:effectLst/>
                        </a:rPr>
                        <a:t>Cobol</a:t>
                      </a:r>
                    </a:p>
                  </a:txBody>
                  <a:tcPr anchor="ctr">
                    <a:lnL>
                      <a:noFill/>
                    </a:lnL>
                    <a:lnR>
                      <a:noFill/>
                    </a:lnR>
                    <a:lnT>
                      <a:noFill/>
                    </a:lnT>
                    <a:lnB>
                      <a:noFill/>
                    </a:lnB>
                  </a:tcPr>
                </a:tc>
                <a:tc>
                  <a:txBody>
                    <a:bodyPr/>
                    <a:lstStyle/>
                    <a:p>
                      <a:r>
                        <a:rPr lang="es-ES">
                          <a:effectLst/>
                        </a:rPr>
                        <a:t>Action Script</a:t>
                      </a:r>
                    </a:p>
                  </a:txBody>
                  <a:tcPr anchor="ctr">
                    <a:lnL>
                      <a:noFill/>
                    </a:lnL>
                    <a:lnR>
                      <a:noFill/>
                    </a:lnR>
                    <a:lnT>
                      <a:noFill/>
                    </a:lnT>
                    <a:lnB>
                      <a:noFill/>
                    </a:lnB>
                  </a:tcPr>
                </a:tc>
                <a:extLst>
                  <a:ext uri="{0D108BD9-81ED-4DB2-BD59-A6C34878D82A}">
                    <a16:rowId xmlns="" xmlns:a16="http://schemas.microsoft.com/office/drawing/2014/main" val="2748672084"/>
                  </a:ext>
                </a:extLst>
              </a:tr>
              <a:tr h="327966">
                <a:tc>
                  <a:txBody>
                    <a:bodyPr/>
                    <a:lstStyle/>
                    <a:p>
                      <a:r>
                        <a:rPr lang="es-ES">
                          <a:effectLst/>
                        </a:rPr>
                        <a:t>Fortran</a:t>
                      </a:r>
                    </a:p>
                  </a:txBody>
                  <a:tcPr anchor="ctr">
                    <a:lnL>
                      <a:noFill/>
                    </a:lnL>
                    <a:lnR>
                      <a:noFill/>
                    </a:lnR>
                    <a:lnT>
                      <a:noFill/>
                    </a:lnT>
                    <a:lnB>
                      <a:noFill/>
                    </a:lnB>
                  </a:tcPr>
                </a:tc>
                <a:tc>
                  <a:txBody>
                    <a:bodyPr/>
                    <a:lstStyle/>
                    <a:p>
                      <a:r>
                        <a:rPr lang="es-ES" dirty="0">
                          <a:effectLst/>
                        </a:rPr>
                        <a:t>Python</a:t>
                      </a:r>
                    </a:p>
                  </a:txBody>
                  <a:tcPr anchor="ctr">
                    <a:lnL>
                      <a:noFill/>
                    </a:lnL>
                    <a:lnR>
                      <a:noFill/>
                    </a:lnR>
                    <a:lnT>
                      <a:noFill/>
                    </a:lnT>
                    <a:lnB>
                      <a:noFill/>
                    </a:lnB>
                  </a:tcPr>
                </a:tc>
                <a:extLst>
                  <a:ext uri="{0D108BD9-81ED-4DB2-BD59-A6C34878D82A}">
                    <a16:rowId xmlns="" xmlns:a16="http://schemas.microsoft.com/office/drawing/2014/main" val="1561867925"/>
                  </a:ext>
                </a:extLst>
              </a:tr>
              <a:tr h="314194">
                <a:tc>
                  <a:txBody>
                    <a:bodyPr/>
                    <a:lstStyle/>
                    <a:p>
                      <a:r>
                        <a:rPr lang="es-ES">
                          <a:effectLst/>
                        </a:rPr>
                        <a:t>Java</a:t>
                      </a:r>
                    </a:p>
                  </a:txBody>
                  <a:tcPr anchor="ctr">
                    <a:lnL>
                      <a:noFill/>
                    </a:lnL>
                    <a:lnR>
                      <a:noFill/>
                    </a:lnR>
                    <a:lnT>
                      <a:noFill/>
                    </a:lnT>
                    <a:lnB>
                      <a:noFill/>
                    </a:lnB>
                  </a:tcPr>
                </a:tc>
                <a:tc>
                  <a:txBody>
                    <a:bodyPr/>
                    <a:lstStyle/>
                    <a:p>
                      <a:r>
                        <a:rPr lang="es-ES">
                          <a:effectLst/>
                        </a:rPr>
                        <a:t>JAVA</a:t>
                      </a:r>
                    </a:p>
                  </a:txBody>
                  <a:tcPr anchor="ctr">
                    <a:lnL>
                      <a:noFill/>
                    </a:lnL>
                    <a:lnR>
                      <a:noFill/>
                    </a:lnR>
                    <a:lnT>
                      <a:noFill/>
                    </a:lnT>
                    <a:lnB>
                      <a:noFill/>
                    </a:lnB>
                  </a:tcPr>
                </a:tc>
                <a:extLst>
                  <a:ext uri="{0D108BD9-81ED-4DB2-BD59-A6C34878D82A}">
                    <a16:rowId xmlns="" xmlns:a16="http://schemas.microsoft.com/office/drawing/2014/main" val="2349347825"/>
                  </a:ext>
                </a:extLst>
              </a:tr>
              <a:tr h="468524">
                <a:tc>
                  <a:txBody>
                    <a:bodyPr/>
                    <a:lstStyle/>
                    <a:p>
                      <a:r>
                        <a:rPr lang="es-ES">
                          <a:effectLst/>
                        </a:rPr>
                        <a:t>MATLAB</a:t>
                      </a:r>
                    </a:p>
                  </a:txBody>
                  <a:tcPr anchor="ctr">
                    <a:lnL>
                      <a:noFill/>
                    </a:lnL>
                    <a:lnR>
                      <a:noFill/>
                    </a:lnR>
                    <a:lnT>
                      <a:noFill/>
                    </a:lnT>
                    <a:lnB>
                      <a:noFill/>
                    </a:lnB>
                  </a:tcPr>
                </a:tc>
                <a:tc>
                  <a:txBody>
                    <a:bodyPr/>
                    <a:lstStyle/>
                    <a:p>
                      <a:r>
                        <a:rPr lang="es-ES">
                          <a:effectLst/>
                        </a:rPr>
                        <a:t>Java Script, etc.</a:t>
                      </a:r>
                    </a:p>
                  </a:txBody>
                  <a:tcPr anchor="ctr">
                    <a:lnL>
                      <a:noFill/>
                    </a:lnL>
                    <a:lnR>
                      <a:noFill/>
                    </a:lnR>
                    <a:lnT>
                      <a:noFill/>
                    </a:lnT>
                    <a:lnB>
                      <a:noFill/>
                    </a:lnB>
                  </a:tcPr>
                </a:tc>
                <a:extLst>
                  <a:ext uri="{0D108BD9-81ED-4DB2-BD59-A6C34878D82A}">
                    <a16:rowId xmlns="" xmlns:a16="http://schemas.microsoft.com/office/drawing/2014/main" val="2351598182"/>
                  </a:ext>
                </a:extLst>
              </a:tr>
              <a:tr h="327966">
                <a:tc>
                  <a:txBody>
                    <a:bodyPr/>
                    <a:lstStyle/>
                    <a:p>
                      <a:r>
                        <a:rPr lang="es-ES">
                          <a:effectLst/>
                        </a:rPr>
                        <a:t>LISP</a:t>
                      </a:r>
                    </a:p>
                  </a:txBody>
                  <a:tcPr anchor="ctr">
                    <a:lnL>
                      <a:noFill/>
                    </a:lnL>
                    <a:lnR>
                      <a:noFill/>
                    </a:lnR>
                    <a:lnT>
                      <a:noFill/>
                    </a:lnT>
                    <a:lnB>
                      <a:noFill/>
                    </a:lnB>
                  </a:tcPr>
                </a:tc>
                <a:tc>
                  <a:txBody>
                    <a:bodyPr/>
                    <a:lstStyle/>
                    <a:p>
                      <a:r>
                        <a:rPr lang="es-ES">
                          <a:effectLst/>
                        </a:rPr>
                        <a:t>Assembler</a:t>
                      </a:r>
                    </a:p>
                  </a:txBody>
                  <a:tcPr anchor="ctr">
                    <a:lnL>
                      <a:noFill/>
                    </a:lnL>
                    <a:lnR>
                      <a:noFill/>
                    </a:lnR>
                    <a:lnT>
                      <a:noFill/>
                    </a:lnT>
                    <a:lnB>
                      <a:noFill/>
                    </a:lnB>
                  </a:tcPr>
                </a:tc>
                <a:extLst>
                  <a:ext uri="{0D108BD9-81ED-4DB2-BD59-A6C34878D82A}">
                    <a16:rowId xmlns="" xmlns:a16="http://schemas.microsoft.com/office/drawing/2014/main" val="1981874634"/>
                  </a:ext>
                </a:extLst>
              </a:tr>
              <a:tr h="314194">
                <a:tc>
                  <a:txBody>
                    <a:bodyPr/>
                    <a:lstStyle/>
                    <a:p>
                      <a:r>
                        <a:rPr lang="es-ES">
                          <a:effectLst/>
                        </a:rPr>
                        <a:t>Pascal</a:t>
                      </a:r>
                    </a:p>
                  </a:txBody>
                  <a:tcPr anchor="ctr">
                    <a:lnL>
                      <a:noFill/>
                    </a:lnL>
                    <a:lnR>
                      <a:noFill/>
                    </a:lnR>
                    <a:lnT>
                      <a:noFill/>
                    </a:lnT>
                    <a:lnB>
                      <a:noFill/>
                    </a:lnB>
                  </a:tcPr>
                </a:tc>
                <a:tc>
                  <a:txBody>
                    <a:bodyPr/>
                    <a:lstStyle/>
                    <a:p>
                      <a:r>
                        <a:rPr lang="es-ES" dirty="0">
                          <a:effectLst/>
                        </a:rPr>
                        <a:t>Logo</a:t>
                      </a:r>
                    </a:p>
                  </a:txBody>
                  <a:tcPr anchor="ctr">
                    <a:lnL>
                      <a:noFill/>
                    </a:lnL>
                    <a:lnR>
                      <a:noFill/>
                    </a:lnR>
                    <a:lnT>
                      <a:noFill/>
                    </a:lnT>
                    <a:lnB>
                      <a:noFill/>
                    </a:lnB>
                  </a:tcPr>
                </a:tc>
                <a:extLst>
                  <a:ext uri="{0D108BD9-81ED-4DB2-BD59-A6C34878D82A}">
                    <a16:rowId xmlns="" xmlns:a16="http://schemas.microsoft.com/office/drawing/2014/main" val="2921512710"/>
                  </a:ext>
                </a:extLst>
              </a:tr>
            </a:tbl>
          </a:graphicData>
        </a:graphic>
      </p:graphicFrame>
    </p:spTree>
    <p:extLst>
      <p:ext uri="{BB962C8B-B14F-4D97-AF65-F5344CB8AC3E}">
        <p14:creationId xmlns:p14="http://schemas.microsoft.com/office/powerpoint/2010/main" val="734084514"/>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3" name="wind.wav"/>
          </p:stSnd>
        </p:sndAc>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solidFill>
                  <a:schemeClr val="bg1"/>
                </a:solidFill>
              </a:rPr>
              <a:t>Características de estos lenguajes</a:t>
            </a:r>
            <a:br>
              <a:rPr lang="es-ES" b="1" dirty="0">
                <a:solidFill>
                  <a:schemeClr val="bg1"/>
                </a:solidFill>
              </a:rPr>
            </a:br>
            <a:endParaRPr lang="es-ES" dirty="0">
              <a:solidFill>
                <a:schemeClr val="bg1"/>
              </a:solidFill>
            </a:endParaRPr>
          </a:p>
        </p:txBody>
      </p:sp>
      <p:sp>
        <p:nvSpPr>
          <p:cNvPr id="3" name="Marcador de contenido 2"/>
          <p:cNvSpPr>
            <a:spLocks noGrp="1"/>
          </p:cNvSpPr>
          <p:nvPr>
            <p:ph idx="1"/>
          </p:nvPr>
        </p:nvSpPr>
        <p:spPr/>
        <p:txBody>
          <a:bodyPr>
            <a:normAutofit fontScale="70000" lnSpcReduction="20000"/>
          </a:bodyPr>
          <a:lstStyle/>
          <a:p>
            <a:r>
              <a:rPr lang="es-ES" dirty="0"/>
              <a:t>Como una aproximación muy básica, puede decirse que a</a:t>
            </a:r>
            <a:r>
              <a:rPr lang="es-ES" b="1" dirty="0"/>
              <a:t> cada instrucción le corresponde una acción por parte del procesador</a:t>
            </a:r>
            <a:r>
              <a:rPr lang="es-ES" dirty="0"/>
              <a:t>, y que el  código escrito se transforma en código máquina para que el procesador pueda procesarlo  en lo que se conoce como lenguaje máquina, el cual se basa en una secuencia de ceros y unos (datos binarios).</a:t>
            </a:r>
          </a:p>
          <a:p>
            <a:r>
              <a:rPr lang="es-ES" dirty="0"/>
              <a:t>Los lenguajes de programación permitieron, entre otras cosas, la  </a:t>
            </a:r>
            <a:r>
              <a:rPr lang="es-ES" b="1" dirty="0"/>
              <a:t>portabilidad,</a:t>
            </a:r>
            <a:r>
              <a:rPr lang="es-ES" dirty="0"/>
              <a:t> es decir, que pueda adaptarse para </a:t>
            </a:r>
            <a:r>
              <a:rPr lang="es-ES" b="1" dirty="0"/>
              <a:t>ser ejecutados en distintos tipos de equipo</a:t>
            </a:r>
            <a:r>
              <a:rPr lang="es-ES" dirty="0"/>
              <a:t>. En un principio solo se trabajaba con el código máquina; luego se pasó al lenguaje </a:t>
            </a:r>
            <a:r>
              <a:rPr lang="es-ES" b="1" dirty="0"/>
              <a:t>ensamblador,</a:t>
            </a:r>
            <a:r>
              <a:rPr lang="es-ES" dirty="0"/>
              <a:t> que seguía más o menos  la misma estructura que el lenguaje </a:t>
            </a:r>
            <a:r>
              <a:rPr lang="es-ES" b="1" dirty="0"/>
              <a:t>máquina</a:t>
            </a:r>
            <a:r>
              <a:rPr lang="es-ES" dirty="0"/>
              <a:t>, pero sustituyendo números por letras y palabras. A este le siguió el </a:t>
            </a:r>
            <a:r>
              <a:rPr lang="es-ES" b="1" dirty="0"/>
              <a:t>Fortran.</a:t>
            </a:r>
            <a:endParaRPr lang="es-ES" dirty="0"/>
          </a:p>
          <a:p>
            <a:r>
              <a:rPr lang="es-ES" dirty="0"/>
              <a:t>A los lenguajes que los equipos informáticos utilizan para comunicarse entre sí, por otro lado, se los conoce como</a:t>
            </a:r>
            <a:r>
              <a:rPr lang="es-ES" b="1" dirty="0"/>
              <a:t> protocolos de comunicación</a:t>
            </a:r>
            <a:r>
              <a:rPr lang="es-ES" dirty="0"/>
              <a:t> y tienen características muy diferentes a los lenguajes de programación comunes</a:t>
            </a:r>
            <a:r>
              <a:rPr lang="es-ES" dirty="0" smtClean="0"/>
              <a:t>.</a:t>
            </a:r>
            <a:endParaRPr lang="es-ES" dirty="0"/>
          </a:p>
        </p:txBody>
      </p:sp>
    </p:spTree>
    <p:extLst>
      <p:ext uri="{BB962C8B-B14F-4D97-AF65-F5344CB8AC3E}">
        <p14:creationId xmlns:p14="http://schemas.microsoft.com/office/powerpoint/2010/main" val="4234596312"/>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3" name="wind.wav"/>
          </p:stSnd>
        </p:sndAc>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solidFill>
                  <a:schemeClr val="bg1"/>
                </a:solidFill>
              </a:rPr>
              <a:t>Tipos de lenguaje de programación</a:t>
            </a:r>
            <a:br>
              <a:rPr lang="es-ES" b="1" dirty="0">
                <a:solidFill>
                  <a:schemeClr val="bg1"/>
                </a:solidFill>
              </a:rPr>
            </a:br>
            <a:endParaRPr lang="es-ES" dirty="0">
              <a:solidFill>
                <a:schemeClr val="bg1"/>
              </a:solidFill>
            </a:endParaRPr>
          </a:p>
        </p:txBody>
      </p:sp>
      <p:sp>
        <p:nvSpPr>
          <p:cNvPr id="3" name="Marcador de contenido 2"/>
          <p:cNvSpPr>
            <a:spLocks noGrp="1"/>
          </p:cNvSpPr>
          <p:nvPr>
            <p:ph idx="1"/>
          </p:nvPr>
        </p:nvSpPr>
        <p:spPr>
          <a:xfrm>
            <a:off x="1141412" y="2249486"/>
            <a:ext cx="9905999" cy="3771801"/>
          </a:xfrm>
        </p:spPr>
        <p:txBody>
          <a:bodyPr>
            <a:normAutofit fontScale="70000" lnSpcReduction="20000"/>
          </a:bodyPr>
          <a:lstStyle/>
          <a:p>
            <a:r>
              <a:rPr lang="es-ES" dirty="0"/>
              <a:t>Existen diferentes clases de lenguajes de programación, como los </a:t>
            </a:r>
            <a:r>
              <a:rPr lang="es-ES" b="1" dirty="0"/>
              <a:t>funcionales</a:t>
            </a:r>
            <a:r>
              <a:rPr lang="es-ES" dirty="0"/>
              <a:t> o </a:t>
            </a:r>
            <a:r>
              <a:rPr lang="es-ES" b="1" dirty="0"/>
              <a:t>procedimentales,</a:t>
            </a:r>
            <a:r>
              <a:rPr lang="es-ES" dirty="0"/>
              <a:t> los </a:t>
            </a:r>
            <a:r>
              <a:rPr lang="es-ES" b="1" dirty="0"/>
              <a:t>imperativos,</a:t>
            </a:r>
            <a:r>
              <a:rPr lang="es-ES" dirty="0"/>
              <a:t> los </a:t>
            </a:r>
            <a:r>
              <a:rPr lang="es-ES" b="1" dirty="0"/>
              <a:t>lógicos</a:t>
            </a:r>
            <a:r>
              <a:rPr lang="es-ES" dirty="0"/>
              <a:t>, los </a:t>
            </a:r>
            <a:r>
              <a:rPr lang="es-ES" b="1" dirty="0"/>
              <a:t>híbridos</a:t>
            </a:r>
            <a:r>
              <a:rPr lang="es-ES" dirty="0"/>
              <a:t>, los </a:t>
            </a:r>
            <a:r>
              <a:rPr lang="es-ES" b="1" dirty="0"/>
              <a:t>orientados a objetos</a:t>
            </a:r>
            <a:r>
              <a:rPr lang="es-ES" dirty="0"/>
              <a:t>.</a:t>
            </a:r>
          </a:p>
          <a:p>
            <a:r>
              <a:rPr lang="es-ES" dirty="0"/>
              <a:t>Los primeros crean programas mediante funciones y recibe como entrada el resultado de otras funciones. Los segundos crean programas mediante una secuencia de comandos agrupados en bloques; las órdenes son condicionales, pues le permiten al programa volver a un bloque de comandos si se cumple cierta condición.</a:t>
            </a:r>
          </a:p>
          <a:p>
            <a:r>
              <a:rPr lang="es-ES" dirty="0"/>
              <a:t>Fueron los </a:t>
            </a:r>
            <a:r>
              <a:rPr lang="es-ES" b="1" dirty="0"/>
              <a:t>imperativos</a:t>
            </a:r>
            <a:r>
              <a:rPr lang="es-ES" dirty="0"/>
              <a:t> los primeros lenguajes de programación que se difundieron, todavía hoy muchos lenguajes usan este principio. Otra clasificación de los lenguajes de programación distingue entre lenguajes interpretados y lenguajes compilados.</a:t>
            </a:r>
          </a:p>
          <a:p>
            <a:r>
              <a:rPr lang="es-ES" dirty="0"/>
              <a:t/>
            </a:r>
            <a:br>
              <a:rPr lang="es-ES" dirty="0"/>
            </a:br>
            <a:endParaRPr lang="es-ES" dirty="0"/>
          </a:p>
        </p:txBody>
      </p:sp>
    </p:spTree>
    <p:extLst>
      <p:ext uri="{BB962C8B-B14F-4D97-AF65-F5344CB8AC3E}">
        <p14:creationId xmlns:p14="http://schemas.microsoft.com/office/powerpoint/2010/main" val="3599746287"/>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3" name="wind.wav"/>
          </p:stSnd>
        </p:sndAc>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solidFill>
                  <a:schemeClr val="bg1"/>
                </a:solidFill>
              </a:rPr>
              <a:t>Léxico y programación</a:t>
            </a:r>
            <a:r>
              <a:rPr lang="es-ES" dirty="0"/>
              <a:t/>
            </a:r>
            <a:br>
              <a:rPr lang="es-ES" dirty="0"/>
            </a:br>
            <a:endParaRPr lang="es-ES" dirty="0"/>
          </a:p>
        </p:txBody>
      </p:sp>
      <p:sp>
        <p:nvSpPr>
          <p:cNvPr id="3" name="Marcador de contenido 2"/>
          <p:cNvSpPr>
            <a:spLocks noGrp="1"/>
          </p:cNvSpPr>
          <p:nvPr>
            <p:ph idx="1"/>
          </p:nvPr>
        </p:nvSpPr>
        <p:spPr/>
        <p:txBody>
          <a:bodyPr>
            <a:normAutofit fontScale="85000" lnSpcReduction="10000"/>
          </a:bodyPr>
          <a:lstStyle/>
          <a:p>
            <a:r>
              <a:rPr lang="es-ES" dirty="0"/>
              <a:t>La programación se rige por reglas y un conjunto más o menos reducido de órdenes, expresiones, instrucciones y comandos que tienden a asemejarse a una </a:t>
            </a:r>
            <a:r>
              <a:rPr lang="es-ES" dirty="0">
                <a:hlinkClick r:id="rId3" tooltip="Lengua natural"/>
              </a:rPr>
              <a:t>lengua natural</a:t>
            </a:r>
            <a:r>
              <a:rPr lang="es-ES" dirty="0"/>
              <a:t> acotada (en inglés); y que además tienen la particularidad de una reducida ambigüedad. Cuanto menos ambiguo es un lenguaje de programación, se dice, es más potente. Bajo esta premisa, y en el extremo, el lenguaje más potente existente es el binario, con ambigüedad nula (lo cual lleva a pensar así del lenguaje ensamblador).</a:t>
            </a:r>
            <a:r>
              <a:rPr lang="es-ES" baseline="30000" dirty="0"/>
              <a:t>[</a:t>
            </a:r>
            <a:r>
              <a:rPr lang="es-ES" i="1" baseline="30000" dirty="0">
                <a:hlinkClick r:id="rId4" tooltip="Wikipedia:Verificabilidad"/>
              </a:rPr>
              <a:t>cita requerida</a:t>
            </a:r>
            <a:r>
              <a:rPr lang="es-ES" baseline="30000" dirty="0"/>
              <a:t>]</a:t>
            </a:r>
            <a:endParaRPr lang="es-ES" dirty="0"/>
          </a:p>
          <a:p>
            <a:r>
              <a:rPr lang="es-ES" dirty="0"/>
              <a:t>En los </a:t>
            </a:r>
            <a:r>
              <a:rPr lang="es-ES" dirty="0">
                <a:hlinkClick r:id="rId5" tooltip="Lenguajes de programación"/>
              </a:rPr>
              <a:t>lenguajes de programación</a:t>
            </a:r>
            <a:r>
              <a:rPr lang="es-ES" dirty="0"/>
              <a:t> de alto nivel se distinguen diversos elementos entre los que se incluyen el léxico propio del lenguaje y las reglas semánticas y sintácticas.</a:t>
            </a:r>
          </a:p>
          <a:p>
            <a:endParaRPr lang="es-ES" dirty="0"/>
          </a:p>
        </p:txBody>
      </p:sp>
    </p:spTree>
    <p:extLst>
      <p:ext uri="{BB962C8B-B14F-4D97-AF65-F5344CB8AC3E}">
        <p14:creationId xmlns:p14="http://schemas.microsoft.com/office/powerpoint/2010/main" val="4245651635"/>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6" name="wind.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solidFill>
                  <a:schemeClr val="bg1"/>
                </a:solidFill>
              </a:rPr>
              <a:t>Programas y algoritmos</a:t>
            </a:r>
            <a:r>
              <a:rPr lang="es-ES" dirty="0"/>
              <a:t/>
            </a:r>
            <a:br>
              <a:rPr lang="es-ES" dirty="0"/>
            </a:br>
            <a:endParaRPr lang="es-ES" dirty="0"/>
          </a:p>
        </p:txBody>
      </p:sp>
      <p:sp>
        <p:nvSpPr>
          <p:cNvPr id="3" name="Marcador de contenido 2"/>
          <p:cNvSpPr>
            <a:spLocks noGrp="1"/>
          </p:cNvSpPr>
          <p:nvPr>
            <p:ph idx="1"/>
          </p:nvPr>
        </p:nvSpPr>
        <p:spPr>
          <a:xfrm>
            <a:off x="1141412" y="1412776"/>
            <a:ext cx="9905999" cy="5040560"/>
          </a:xfrm>
        </p:spPr>
        <p:txBody>
          <a:bodyPr>
            <a:normAutofit fontScale="70000" lnSpcReduction="20000"/>
          </a:bodyPr>
          <a:lstStyle/>
          <a:p>
            <a:r>
              <a:rPr lang="es-ES" dirty="0"/>
              <a:t>Un </a:t>
            </a:r>
            <a:r>
              <a:rPr lang="es-ES" dirty="0">
                <a:hlinkClick r:id="rId3" tooltip="Algoritmo"/>
              </a:rPr>
              <a:t>algoritmo</a:t>
            </a:r>
            <a:r>
              <a:rPr lang="es-ES" dirty="0"/>
              <a:t> es una secuencia no ambigua, finita y ordenada de instrucciones que han de seguirse para resolver un problema. Un programa normalmente implementa (traduce a un lenguaje de programación concreto) uno o más algoritmos. Un algoritmo puede expresarse de distintas maneras: en forma gráfica, como un </a:t>
            </a:r>
            <a:r>
              <a:rPr lang="es-ES" dirty="0">
                <a:hlinkClick r:id="rId4" tooltip="Diagrama de flujo"/>
              </a:rPr>
              <a:t>diagrama de flujo</a:t>
            </a:r>
            <a:r>
              <a:rPr lang="es-ES" dirty="0"/>
              <a:t>, en forma de código como en </a:t>
            </a:r>
            <a:r>
              <a:rPr lang="es-ES" dirty="0">
                <a:hlinkClick r:id="rId5" tooltip="Pseudocódigo"/>
              </a:rPr>
              <a:t>pseudocódigo</a:t>
            </a:r>
            <a:r>
              <a:rPr lang="es-ES" dirty="0"/>
              <a:t> o un lenguaje de programación, en forma explicativa.</a:t>
            </a:r>
          </a:p>
          <a:p>
            <a:r>
              <a:rPr lang="es-ES" dirty="0"/>
              <a:t>Los programas suelen subdividirse en partes menores, llamadas módulos, de modo que la complejidad algorítmica de cada una de las partes sea menor que la del programa completo, lo cual ayuda al desarrollo del programa. Esta es una práctica muy utilizada y se conoce como "refino progresivo".</a:t>
            </a:r>
          </a:p>
          <a:p>
            <a:r>
              <a:rPr lang="es-ES" dirty="0"/>
              <a:t>Según </a:t>
            </a:r>
            <a:r>
              <a:rPr lang="es-ES" dirty="0" err="1">
                <a:hlinkClick r:id="rId6" tooltip="Niklaus Wirth"/>
              </a:rPr>
              <a:t>Niklaus</a:t>
            </a:r>
            <a:r>
              <a:rPr lang="es-ES" dirty="0">
                <a:hlinkClick r:id="rId6" tooltip="Niklaus Wirth"/>
              </a:rPr>
              <a:t> </a:t>
            </a:r>
            <a:r>
              <a:rPr lang="es-ES" dirty="0" err="1">
                <a:hlinkClick r:id="rId6" tooltip="Niklaus Wirth"/>
              </a:rPr>
              <a:t>Wirth</a:t>
            </a:r>
            <a:r>
              <a:rPr lang="es-ES" dirty="0"/>
              <a:t>, un programa está formado por los </a:t>
            </a:r>
            <a:r>
              <a:rPr lang="es-ES" dirty="0">
                <a:hlinkClick r:id="rId3" tooltip="Algoritmo"/>
              </a:rPr>
              <a:t>algoritmos</a:t>
            </a:r>
            <a:r>
              <a:rPr lang="es-ES" dirty="0"/>
              <a:t> y la </a:t>
            </a:r>
            <a:r>
              <a:rPr lang="es-ES" dirty="0">
                <a:hlinkClick r:id="rId7" tooltip="Estructura de datos"/>
              </a:rPr>
              <a:t>estructura de datos</a:t>
            </a:r>
            <a:r>
              <a:rPr lang="es-ES" dirty="0"/>
              <a:t>.</a:t>
            </a:r>
          </a:p>
          <a:p>
            <a:r>
              <a:rPr lang="es-ES" dirty="0"/>
              <a:t>La programación puede seguir muchos enfoques, o </a:t>
            </a:r>
            <a:r>
              <a:rPr lang="es-ES" dirty="0">
                <a:hlinkClick r:id="rId8" tooltip="Paradigma de programación"/>
              </a:rPr>
              <a:t>paradigmas</a:t>
            </a:r>
            <a:r>
              <a:rPr lang="es-ES" dirty="0"/>
              <a:t>, es decir, diversas maneras de formular la resolución de un problema dado. Algunos de los principales paradigmas de la programación son:</a:t>
            </a:r>
          </a:p>
          <a:p>
            <a:r>
              <a:rPr lang="es-ES" dirty="0">
                <a:hlinkClick r:id="rId9" tooltip="Programación declarativa"/>
              </a:rPr>
              <a:t>Programación declarativa</a:t>
            </a:r>
            <a:endParaRPr lang="es-ES" dirty="0"/>
          </a:p>
          <a:p>
            <a:r>
              <a:rPr lang="es-ES" dirty="0">
                <a:hlinkClick r:id="rId10" tooltip="Programación estructurada"/>
              </a:rPr>
              <a:t>Programación estructurada</a:t>
            </a:r>
            <a:endParaRPr lang="es-ES" dirty="0"/>
          </a:p>
          <a:p>
            <a:r>
              <a:rPr lang="es-ES" dirty="0">
                <a:hlinkClick r:id="rId11" tooltip="Programación modular"/>
              </a:rPr>
              <a:t>Programación modular</a:t>
            </a:r>
            <a:endParaRPr lang="es-ES" dirty="0"/>
          </a:p>
          <a:p>
            <a:r>
              <a:rPr lang="es-ES" dirty="0">
                <a:hlinkClick r:id="rId12" tooltip="Programación orientada a objetos"/>
              </a:rPr>
              <a:t>Programación orientada a objetos</a:t>
            </a:r>
            <a:endParaRPr lang="es-ES" dirty="0"/>
          </a:p>
          <a:p>
            <a:endParaRPr lang="es-ES" dirty="0"/>
          </a:p>
        </p:txBody>
      </p:sp>
    </p:spTree>
    <p:extLst>
      <p:ext uri="{BB962C8B-B14F-4D97-AF65-F5344CB8AC3E}">
        <p14:creationId xmlns:p14="http://schemas.microsoft.com/office/powerpoint/2010/main" val="1543047264"/>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13" name="wind.wav"/>
          </p:stSnd>
        </p:sndAc>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2495600" y="332656"/>
            <a:ext cx="9905998" cy="1478570"/>
          </a:xfrm>
        </p:spPr>
        <p:txBody>
          <a:bodyPr/>
          <a:lstStyle/>
          <a:p>
            <a:r>
              <a:rPr lang="es-ES" dirty="0">
                <a:solidFill>
                  <a:schemeClr val="bg1"/>
                </a:solidFill>
              </a:rPr>
              <a:t>Compilación</a:t>
            </a:r>
            <a:r>
              <a:rPr lang="es-ES" dirty="0"/>
              <a:t/>
            </a:r>
            <a:br>
              <a:rPr lang="es-ES" dirty="0"/>
            </a:br>
            <a:endParaRPr lang="es-ES" dirty="0"/>
          </a:p>
        </p:txBody>
      </p:sp>
      <p:sp>
        <p:nvSpPr>
          <p:cNvPr id="3" name="Marcador de contenido 2"/>
          <p:cNvSpPr>
            <a:spLocks noGrp="1"/>
          </p:cNvSpPr>
          <p:nvPr>
            <p:ph idx="1"/>
          </p:nvPr>
        </p:nvSpPr>
        <p:spPr>
          <a:xfrm>
            <a:off x="407368" y="1556792"/>
            <a:ext cx="11994230" cy="5184576"/>
          </a:xfrm>
        </p:spPr>
        <p:txBody>
          <a:bodyPr>
            <a:normAutofit fontScale="70000" lnSpcReduction="20000"/>
          </a:bodyPr>
          <a:lstStyle/>
          <a:p>
            <a:r>
              <a:rPr lang="es-ES" dirty="0"/>
              <a:t>El programa escrito en un </a:t>
            </a:r>
            <a:r>
              <a:rPr lang="es-ES" dirty="0">
                <a:hlinkClick r:id="rId3" tooltip="Lenguaje de programación"/>
              </a:rPr>
              <a:t>lenguaje de programación</a:t>
            </a:r>
            <a:r>
              <a:rPr lang="es-ES" dirty="0"/>
              <a:t> de alto nivel (fácilmente comprensible por el </a:t>
            </a:r>
            <a:r>
              <a:rPr lang="es-ES" dirty="0">
                <a:hlinkClick r:id="rId4" tooltip="Programador"/>
              </a:rPr>
              <a:t>programador</a:t>
            </a:r>
            <a:r>
              <a:rPr lang="es-ES" dirty="0"/>
              <a:t>) es llamado </a:t>
            </a:r>
            <a:r>
              <a:rPr lang="es-ES" i="1" dirty="0"/>
              <a:t>programa fuente</a:t>
            </a:r>
            <a:r>
              <a:rPr lang="es-ES" dirty="0"/>
              <a:t> y no se puede ejecutar directamente en una computadora. La opción más común es compilar el programa obteniendo un módulo objeto, aunque también puede ejecutarse en forma más directa a través de un </a:t>
            </a:r>
            <a:r>
              <a:rPr lang="es-ES" dirty="0">
                <a:hlinkClick r:id="rId5" tooltip="Intérprete informático"/>
              </a:rPr>
              <a:t>intérprete informático</a:t>
            </a:r>
            <a:r>
              <a:rPr lang="es-ES" dirty="0"/>
              <a:t>.</a:t>
            </a:r>
          </a:p>
          <a:p>
            <a:r>
              <a:rPr lang="es-ES" dirty="0"/>
              <a:t>El código fuente del </a:t>
            </a:r>
            <a:r>
              <a:rPr lang="es-ES" dirty="0">
                <a:hlinkClick r:id="rId6" tooltip="Programa (computación)"/>
              </a:rPr>
              <a:t>programa</a:t>
            </a:r>
            <a:r>
              <a:rPr lang="es-ES" dirty="0"/>
              <a:t> se debe someter a un </a:t>
            </a:r>
            <a:r>
              <a:rPr lang="es-ES" dirty="0">
                <a:hlinkClick r:id="rId7" tooltip="Proceso de traducción de programas"/>
              </a:rPr>
              <a:t>proceso de traducción</a:t>
            </a:r>
            <a:r>
              <a:rPr lang="es-ES" dirty="0"/>
              <a:t> para convertirlo a lenguaje máquina o bien a un código intermedio, generando así un módulo denominado "objeto". A este proceso se le llama </a:t>
            </a:r>
            <a:r>
              <a:rPr lang="es-ES" i="1" dirty="0">
                <a:hlinkClick r:id="rId8" tooltip="Compilación"/>
              </a:rPr>
              <a:t>compilación</a:t>
            </a:r>
            <a:r>
              <a:rPr lang="es-ES" dirty="0"/>
              <a:t>.</a:t>
            </a:r>
          </a:p>
          <a:p>
            <a:r>
              <a:rPr lang="es-ES" dirty="0"/>
              <a:t>Habitualmente la creación de un programa </a:t>
            </a:r>
            <a:r>
              <a:rPr lang="es-ES" dirty="0">
                <a:hlinkClick r:id="rId9" tooltip="Ejecutable"/>
              </a:rPr>
              <a:t>ejecutable</a:t>
            </a:r>
            <a:r>
              <a:rPr lang="es-ES" dirty="0"/>
              <a:t> (un típico.exe para </a:t>
            </a:r>
            <a:r>
              <a:rPr lang="es-ES" dirty="0">
                <a:hlinkClick r:id="rId10" tooltip="Microsoft Windows"/>
              </a:rPr>
              <a:t>Microsoft Windows</a:t>
            </a:r>
            <a:r>
              <a:rPr lang="es-ES" dirty="0"/>
              <a:t> o </a:t>
            </a:r>
            <a:r>
              <a:rPr lang="es-ES" dirty="0">
                <a:hlinkClick r:id="rId11" tooltip="DOS"/>
              </a:rPr>
              <a:t>DOS</a:t>
            </a:r>
            <a:r>
              <a:rPr lang="es-ES" dirty="0"/>
              <a:t>) conlleva dos pasos. El primer paso se llama compilación (propiamente dicho) y traduce el código fuente escrito en un </a:t>
            </a:r>
            <a:r>
              <a:rPr lang="es-ES" dirty="0">
                <a:hlinkClick r:id="rId3" tooltip="Lenguaje de programación"/>
              </a:rPr>
              <a:t>lenguaje de programación</a:t>
            </a:r>
            <a:r>
              <a:rPr lang="es-ES" dirty="0"/>
              <a:t> almacenado en un archivo de texto a código en bajo nivel (normalmente en código objeto, no directamente a lenguaje máquina). El segundo paso se llama </a:t>
            </a:r>
            <a:r>
              <a:rPr lang="es-ES" i="1" dirty="0">
                <a:hlinkClick r:id="rId12" tooltip="Enlazador"/>
              </a:rPr>
              <a:t>enlazado</a:t>
            </a:r>
            <a:r>
              <a:rPr lang="es-ES" dirty="0"/>
              <a:t> en el cual se enlaza el código de bajo nivel generado de todos los ficheros y subprogramas que se han mandado compilar y se añade el código de las funciones que hay en las bibliotecas del compilador para que el ejecutable pueda comunicarse directamente con el sistema operativo, traduciendo así finalmente el </a:t>
            </a:r>
            <a:r>
              <a:rPr lang="es-ES" dirty="0">
                <a:hlinkClick r:id="rId13" tooltip="Código objeto"/>
              </a:rPr>
              <a:t>código objeto</a:t>
            </a:r>
            <a:r>
              <a:rPr lang="es-ES" dirty="0"/>
              <a:t> a </a:t>
            </a:r>
            <a:r>
              <a:rPr lang="es-ES" dirty="0">
                <a:hlinkClick r:id="rId14" tooltip="Código máquina"/>
              </a:rPr>
              <a:t>código máquina</a:t>
            </a:r>
            <a:r>
              <a:rPr lang="es-ES" dirty="0"/>
              <a:t>, y generando un módulo ejecutable.</a:t>
            </a:r>
          </a:p>
          <a:p>
            <a:r>
              <a:rPr lang="es-ES" dirty="0"/>
              <a:t>Estos dos pasos se pueden hacer por separado, almacenando el resultado de la fase de compilación en archivos objetos (un típico .o para </a:t>
            </a:r>
            <a:r>
              <a:rPr lang="es-ES" dirty="0">
                <a:hlinkClick r:id="rId15" tooltip="Unix"/>
              </a:rPr>
              <a:t>Unix</a:t>
            </a:r>
            <a:r>
              <a:rPr lang="es-ES" dirty="0"/>
              <a:t>, .</a:t>
            </a:r>
            <a:r>
              <a:rPr lang="es-ES" dirty="0" err="1"/>
              <a:t>obj</a:t>
            </a:r>
            <a:r>
              <a:rPr lang="es-ES" dirty="0"/>
              <a:t> para MS-Windows, DOS); para enlazarlos en fases posteriores, o crear directamente el ejecutable; con lo que la fase de compilación puede almacenarse solo de forma temporal. Un programa podría tener partes escritas en varios lenguajes, por ejemplo, </a:t>
            </a:r>
            <a:r>
              <a:rPr lang="es-ES" dirty="0">
                <a:hlinkClick r:id="rId16" tooltip="Java (lenguaje de programación)"/>
              </a:rPr>
              <a:t>Java</a:t>
            </a:r>
            <a:r>
              <a:rPr lang="es-ES" dirty="0"/>
              <a:t>, </a:t>
            </a:r>
            <a:r>
              <a:rPr lang="es-ES" dirty="0">
                <a:hlinkClick r:id="rId17" tooltip="C (lenguaje de programación)"/>
              </a:rPr>
              <a:t>C</a:t>
            </a:r>
            <a:r>
              <a:rPr lang="es-ES" dirty="0"/>
              <a:t>, </a:t>
            </a:r>
            <a:r>
              <a:rPr lang="es-ES" dirty="0">
                <a:hlinkClick r:id="rId18" tooltip="C++"/>
              </a:rPr>
              <a:t>C++</a:t>
            </a:r>
            <a:r>
              <a:rPr lang="es-ES" dirty="0"/>
              <a:t> y </a:t>
            </a:r>
            <a:r>
              <a:rPr lang="es-ES" dirty="0">
                <a:hlinkClick r:id="rId19" tooltip="Lenguaje ensamblador"/>
              </a:rPr>
              <a:t>ensamblador</a:t>
            </a:r>
            <a:r>
              <a:rPr lang="es-ES" dirty="0"/>
              <a:t>, que se podrían compilar de forma independiente y luego enlazar juntas para formar un único módulo </a:t>
            </a:r>
            <a:r>
              <a:rPr lang="es-ES" dirty="0">
                <a:hlinkClick r:id="rId9" tooltip="Ejecutable"/>
              </a:rPr>
              <a:t>ejecutable</a:t>
            </a:r>
            <a:r>
              <a:rPr lang="es-ES" dirty="0"/>
              <a:t>.</a:t>
            </a:r>
          </a:p>
          <a:p>
            <a:endParaRPr lang="es-ES" dirty="0"/>
          </a:p>
        </p:txBody>
      </p:sp>
    </p:spTree>
    <p:extLst>
      <p:ext uri="{BB962C8B-B14F-4D97-AF65-F5344CB8AC3E}">
        <p14:creationId xmlns:p14="http://schemas.microsoft.com/office/powerpoint/2010/main" val="3304491497"/>
      </p:ext>
    </p:extLst>
  </p:cSld>
  <p:clrMapOvr>
    <a:masterClrMapping/>
  </p:clrMapOvr>
  <mc:AlternateContent xmlns:mc="http://schemas.openxmlformats.org/markup-compatibility/2006" xmlns:p14="http://schemas.microsoft.com/office/powerpoint/2010/main">
    <mc:Choice Requires="p14">
      <p:transition>
        <p14:flash/>
        <p:sndAc>
          <p:stSnd>
            <p:snd r:embed="rId2" name="wind.wav"/>
          </p:stSnd>
        </p:sndAc>
      </p:transition>
    </mc:Choice>
    <mc:Fallback xmlns="">
      <p:transition>
        <p:fade/>
        <p:sndAc>
          <p:stSnd>
            <p:snd r:embed="rId20" name="wind.wav"/>
          </p:stSnd>
        </p:sndAc>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o">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TM04033919[[fn=Circuito]]</Template>
  <TotalTime>48</TotalTime>
  <Words>597</Words>
  <Application>Microsoft Office PowerPoint</Application>
  <PresentationFormat>Panorámica</PresentationFormat>
  <Paragraphs>72</Paragraphs>
  <Slides>14</Slides>
  <Notes>0</Notes>
  <HiddenSlides>1</HiddenSlides>
  <MMClips>1</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14</vt:i4>
      </vt:variant>
    </vt:vector>
  </HeadingPairs>
  <TitlesOfParts>
    <vt:vector size="18" baseType="lpstr">
      <vt:lpstr>Arial</vt:lpstr>
      <vt:lpstr>Trebuchet MS</vt:lpstr>
      <vt:lpstr>Tw Cen MT</vt:lpstr>
      <vt:lpstr>Circuito</vt:lpstr>
      <vt:lpstr>Historia de la programación </vt:lpstr>
      <vt:lpstr>Historia </vt:lpstr>
      <vt:lpstr>Presentación de PowerPoint</vt:lpstr>
      <vt:lpstr>Ejemplos de lenguaje programación </vt:lpstr>
      <vt:lpstr>Características de estos lenguajes </vt:lpstr>
      <vt:lpstr>Tipos de lenguaje de programación </vt:lpstr>
      <vt:lpstr>Léxico y programación </vt:lpstr>
      <vt:lpstr>Programas y algoritmos </vt:lpstr>
      <vt:lpstr>Compilación </vt:lpstr>
      <vt:lpstr>Programación e ingeniería del software </vt:lpstr>
      <vt:lpstr>Objetivos de la programación </vt:lpstr>
      <vt:lpstr>Presentación de PowerPoint</vt:lpstr>
      <vt:lpstr>Imágenes </vt:lpstr>
      <vt:lpstr>Presentación de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Historia de la programación</dc:title>
  <dc:creator>USUARIO</dc:creator>
  <cp:lastModifiedBy>Jorge Sagche</cp:lastModifiedBy>
  <cp:revision>9</cp:revision>
  <dcterms:created xsi:type="dcterms:W3CDTF">2017-04-19T00:08:36Z</dcterms:created>
  <dcterms:modified xsi:type="dcterms:W3CDTF">2017-04-19T19:45:24Z</dcterms:modified>
</cp:coreProperties>
</file>

<file path=docProps/thumbnail.jpeg>
</file>